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0"/>
  </p:notesMasterIdLst>
  <p:sldIdLst>
    <p:sldId id="256" r:id="rId3"/>
    <p:sldId id="2385" r:id="rId4"/>
    <p:sldId id="2670" r:id="rId5"/>
    <p:sldId id="2578" r:id="rId6"/>
    <p:sldId id="2648" r:id="rId7"/>
    <p:sldId id="2625" r:id="rId8"/>
    <p:sldId id="2672" r:id="rId9"/>
    <p:sldId id="2671" r:id="rId10"/>
    <p:sldId id="2673" r:id="rId11"/>
    <p:sldId id="2678" r:id="rId12"/>
    <p:sldId id="2679" r:id="rId13"/>
    <p:sldId id="2681" r:id="rId14"/>
    <p:sldId id="2692" r:id="rId15"/>
    <p:sldId id="2684" r:id="rId16"/>
    <p:sldId id="2674" r:id="rId17"/>
    <p:sldId id="2675" r:id="rId18"/>
    <p:sldId id="2676" r:id="rId19"/>
    <p:sldId id="2677" r:id="rId20"/>
    <p:sldId id="2510" r:id="rId21"/>
    <p:sldId id="2511" r:id="rId22"/>
    <p:sldId id="2682" r:id="rId23"/>
    <p:sldId id="282" r:id="rId24"/>
    <p:sldId id="272" r:id="rId25"/>
    <p:sldId id="2683" r:id="rId26"/>
    <p:sldId id="2686" r:id="rId27"/>
    <p:sldId id="2797" r:id="rId28"/>
    <p:sldId id="2798" r:id="rId29"/>
    <p:sldId id="2688" r:id="rId30"/>
    <p:sldId id="2689" r:id="rId31"/>
    <p:sldId id="2690" r:id="rId32"/>
    <p:sldId id="2436" r:id="rId33"/>
    <p:sldId id="2691" r:id="rId34"/>
    <p:sldId id="2732" r:id="rId35"/>
    <p:sldId id="2723" r:id="rId36"/>
    <p:sldId id="2724" r:id="rId37"/>
    <p:sldId id="2725" r:id="rId38"/>
    <p:sldId id="2726" r:id="rId39"/>
    <p:sldId id="2693" r:id="rId40"/>
    <p:sldId id="2695" r:id="rId41"/>
    <p:sldId id="2696" r:id="rId42"/>
    <p:sldId id="2697" r:id="rId43"/>
    <p:sldId id="2698" r:id="rId44"/>
    <p:sldId id="2699" r:id="rId45"/>
    <p:sldId id="2700" r:id="rId46"/>
    <p:sldId id="2701" r:id="rId47"/>
    <p:sldId id="2702" r:id="rId48"/>
    <p:sldId id="2703" r:id="rId49"/>
    <p:sldId id="2704" r:id="rId50"/>
    <p:sldId id="2705" r:id="rId51"/>
    <p:sldId id="2706" r:id="rId52"/>
    <p:sldId id="2707" r:id="rId53"/>
    <p:sldId id="2708" r:id="rId54"/>
    <p:sldId id="2709" r:id="rId55"/>
    <p:sldId id="2715" r:id="rId56"/>
    <p:sldId id="2716" r:id="rId57"/>
    <p:sldId id="2729" r:id="rId58"/>
    <p:sldId id="2728" r:id="rId59"/>
    <p:sldId id="2711" r:id="rId60"/>
    <p:sldId id="2712" r:id="rId61"/>
    <p:sldId id="2713" r:id="rId62"/>
    <p:sldId id="2714" r:id="rId63"/>
    <p:sldId id="2717" r:id="rId64"/>
    <p:sldId id="2730" r:id="rId65"/>
    <p:sldId id="2733" r:id="rId66"/>
    <p:sldId id="2731" r:id="rId67"/>
    <p:sldId id="2721" r:id="rId68"/>
    <p:sldId id="272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EA"/>
    <a:srgbClr val="B0BCDE"/>
    <a:srgbClr val="F5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/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7E45-CE0C-4AF6-B0AB-8A9BA599909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41796-D264-41A6-BAA4-EDE813CED8B2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Causal Inference with Experiments</a:t>
          </a:r>
        </a:p>
      </dgm:t>
    </dgm:pt>
    <dgm:pt modelId="{7A2CCC79-9B20-4C30-8ED1-46AEB489D05C}" type="parTrans" cxnId="{BC81BF3F-3408-4487-9DC5-E8C2EA8D9EEA}">
      <dgm:prSet/>
      <dgm:spPr/>
      <dgm:t>
        <a:bodyPr/>
        <a:lstStyle/>
        <a:p>
          <a:endParaRPr lang="en-US"/>
        </a:p>
      </dgm:t>
    </dgm:pt>
    <dgm:pt modelId="{2FEBF32E-156F-48D1-B9D8-13CC56792E78}" type="sibTrans" cxnId="{BC81BF3F-3408-4487-9DC5-E8C2EA8D9EEA}">
      <dgm:prSet/>
      <dgm:spPr/>
      <dgm:t>
        <a:bodyPr/>
        <a:lstStyle/>
        <a:p>
          <a:endParaRPr lang="en-US"/>
        </a:p>
      </dgm:t>
    </dgm:pt>
    <dgm:pt modelId="{DFE7F47A-2661-4C02-ABA6-0729DE48DF09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Linear Models</a:t>
          </a:r>
        </a:p>
      </dgm:t>
    </dgm:pt>
    <dgm:pt modelId="{74EB5B6E-638D-4F99-BDF7-3CD0147B0C4B}" type="parTrans" cxnId="{BFA3F3B9-1014-44DA-B507-D69D40E0D4B7}">
      <dgm:prSet/>
      <dgm:spPr/>
      <dgm:t>
        <a:bodyPr/>
        <a:lstStyle/>
        <a:p>
          <a:endParaRPr lang="en-US"/>
        </a:p>
      </dgm:t>
    </dgm:pt>
    <dgm:pt modelId="{2F1AC477-98F6-49FF-94CC-01AA5A0D0C8F}" type="sibTrans" cxnId="{BFA3F3B9-1014-44DA-B507-D69D40E0D4B7}">
      <dgm:prSet/>
      <dgm:spPr/>
      <dgm:t>
        <a:bodyPr/>
        <a:lstStyle/>
        <a:p>
          <a:endParaRPr lang="en-US"/>
        </a:p>
      </dgm:t>
    </dgm:pt>
    <dgm:pt modelId="{FBEB8654-8C81-4799-994F-6DE9D2134DDA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High-Dim Linear Models</a:t>
          </a:r>
        </a:p>
      </dgm:t>
    </dgm:pt>
    <dgm:pt modelId="{FA53FD02-EA13-4A4A-AEA4-5A61FEAEB602}" type="parTrans" cxnId="{58578AEB-C993-418B-BC78-96117C142244}">
      <dgm:prSet/>
      <dgm:spPr/>
      <dgm:t>
        <a:bodyPr/>
        <a:lstStyle/>
        <a:p>
          <a:endParaRPr lang="en-US"/>
        </a:p>
      </dgm:t>
    </dgm:pt>
    <dgm:pt modelId="{6AC3E170-E94F-437E-8F93-593CF4C2985E}" type="sibTrans" cxnId="{58578AEB-C993-418B-BC78-96117C142244}">
      <dgm:prSet/>
      <dgm:spPr/>
      <dgm:t>
        <a:bodyPr/>
        <a:lstStyle/>
        <a:p>
          <a:endParaRPr lang="en-US"/>
        </a:p>
      </dgm:t>
    </dgm:pt>
    <dgm:pt modelId="{45A3EB4B-A1B4-4C6F-988D-74884EE91184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Inference on Causal and Predictive Effects with High-Dim Linear Models</a:t>
          </a:r>
        </a:p>
      </dgm:t>
    </dgm:pt>
    <dgm:pt modelId="{30CC1AD6-FE51-44FA-BF38-C5E650DFD65C}" type="parTrans" cxnId="{1A7AB226-2DBD-4273-A292-6F7F224EF5D7}">
      <dgm:prSet/>
      <dgm:spPr/>
      <dgm:t>
        <a:bodyPr/>
        <a:lstStyle/>
        <a:p>
          <a:endParaRPr lang="en-US"/>
        </a:p>
      </dgm:t>
    </dgm:pt>
    <dgm:pt modelId="{99FAC690-C9DB-4668-B91A-E97A39A3C7AD}" type="sibTrans" cxnId="{1A7AB226-2DBD-4273-A292-6F7F224EF5D7}">
      <dgm:prSet/>
      <dgm:spPr/>
      <dgm:t>
        <a:bodyPr/>
        <a:lstStyle/>
        <a:p>
          <a:endParaRPr lang="en-US"/>
        </a:p>
      </dgm:t>
    </dgm:pt>
    <dgm:pt modelId="{6AD5B2D7-47EC-44D4-87BF-33560906A97C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Potential Outcomes and Conditional </a:t>
          </a:r>
          <a:r>
            <a:rPr lang="en-US" dirty="0" err="1"/>
            <a:t>Ignorability</a:t>
          </a:r>
          <a:endParaRPr lang="en-US" dirty="0"/>
        </a:p>
      </dgm:t>
    </dgm:pt>
    <dgm:pt modelId="{2A8450D8-F68C-408F-8A21-F196285A6794}" type="parTrans" cxnId="{1DA3D81F-9FA9-4E79-9F55-B4E94905B14F}">
      <dgm:prSet/>
      <dgm:spPr/>
      <dgm:t>
        <a:bodyPr/>
        <a:lstStyle/>
        <a:p>
          <a:endParaRPr lang="en-US"/>
        </a:p>
      </dgm:t>
    </dgm:pt>
    <dgm:pt modelId="{17BC5496-E23F-4887-B7F4-08E1A88B090B}" type="sibTrans" cxnId="{1DA3D81F-9FA9-4E79-9F55-B4E94905B14F}">
      <dgm:prSet/>
      <dgm:spPr/>
      <dgm:t>
        <a:bodyPr/>
        <a:lstStyle/>
        <a:p>
          <a:endParaRPr lang="en-US"/>
        </a:p>
      </dgm:t>
    </dgm:pt>
    <dgm:pt modelId="{37889E61-9CF6-4C8E-9584-24A5977EBD15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Structural Equation Models and Conditional Exogeneity</a:t>
          </a:r>
        </a:p>
      </dgm:t>
    </dgm:pt>
    <dgm:pt modelId="{2C966710-37D9-48F1-AC20-05650AB51E4C}" type="parTrans" cxnId="{7CB386FF-64EB-4968-996B-DFC0D00FB741}">
      <dgm:prSet/>
      <dgm:spPr/>
      <dgm:t>
        <a:bodyPr/>
        <a:lstStyle/>
        <a:p>
          <a:endParaRPr lang="en-US"/>
        </a:p>
      </dgm:t>
    </dgm:pt>
    <dgm:pt modelId="{F3421664-0B09-46C7-9B69-B39CA10A80B9}" type="sibTrans" cxnId="{7CB386FF-64EB-4968-996B-DFC0D00FB741}">
      <dgm:prSet/>
      <dgm:spPr/>
      <dgm:t>
        <a:bodyPr/>
        <a:lstStyle/>
        <a:p>
          <a:endParaRPr lang="en-US"/>
        </a:p>
      </dgm:t>
    </dgm:pt>
    <dgm:pt modelId="{1FED0922-E747-4A42-86AC-31BBF42836D8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Directed Acyclic Graphs</a:t>
          </a:r>
        </a:p>
      </dgm:t>
    </dgm:pt>
    <dgm:pt modelId="{B6A9D600-E4B7-49AF-88BC-1E4F6746786A}" type="parTrans" cxnId="{B0017124-E0D7-4CAE-B216-3A55B4F1B449}">
      <dgm:prSet/>
      <dgm:spPr/>
      <dgm:t>
        <a:bodyPr/>
        <a:lstStyle/>
        <a:p>
          <a:endParaRPr lang="en-US"/>
        </a:p>
      </dgm:t>
    </dgm:pt>
    <dgm:pt modelId="{6AAC3737-829D-45B2-8D9E-630472872042}" type="sibTrans" cxnId="{B0017124-E0D7-4CAE-B216-3A55B4F1B449}">
      <dgm:prSet/>
      <dgm:spPr/>
      <dgm:t>
        <a:bodyPr/>
        <a:lstStyle/>
        <a:p>
          <a:endParaRPr lang="en-US"/>
        </a:p>
      </dgm:t>
    </dgm:pt>
    <dgm:pt modelId="{2AF6AACC-7976-443F-BF63-E289E37A8BE3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Prediction with Non-Linear Models</a:t>
          </a:r>
        </a:p>
      </dgm:t>
    </dgm:pt>
    <dgm:pt modelId="{5C48098A-251A-447B-8EDB-F7F92C1E206E}" type="parTrans" cxnId="{5DCD2955-9CFE-47C7-AF05-89783A8B877D}">
      <dgm:prSet/>
      <dgm:spPr/>
      <dgm:t>
        <a:bodyPr/>
        <a:lstStyle/>
        <a:p>
          <a:endParaRPr lang="en-US"/>
        </a:p>
      </dgm:t>
    </dgm:pt>
    <dgm:pt modelId="{4BE593F2-54C4-45DD-B672-C6965A31B58B}" type="sibTrans" cxnId="{5DCD2955-9CFE-47C7-AF05-89783A8B877D}">
      <dgm:prSet/>
      <dgm:spPr/>
      <dgm:t>
        <a:bodyPr/>
        <a:lstStyle/>
        <a:p>
          <a:endParaRPr lang="en-US"/>
        </a:p>
      </dgm:t>
    </dgm:pt>
    <dgm:pt modelId="{E6BCA3F0-0F05-46BF-BE80-C0544D1DA504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Inference on Causal Effects with Non-Linear Models</a:t>
          </a:r>
        </a:p>
      </dgm:t>
    </dgm:pt>
    <dgm:pt modelId="{68F4EE87-CD53-4AFC-9E9B-A997F1DCCA1A}" type="parTrans" cxnId="{215E8F78-1454-4A69-856A-8ED3EB845B70}">
      <dgm:prSet/>
      <dgm:spPr/>
      <dgm:t>
        <a:bodyPr/>
        <a:lstStyle/>
        <a:p>
          <a:endParaRPr lang="en-US"/>
        </a:p>
      </dgm:t>
    </dgm:pt>
    <dgm:pt modelId="{82920B5D-7F10-4229-957F-13641689B1AD}" type="sibTrans" cxnId="{215E8F78-1454-4A69-856A-8ED3EB845B70}">
      <dgm:prSet/>
      <dgm:spPr/>
      <dgm:t>
        <a:bodyPr/>
        <a:lstStyle/>
        <a:p>
          <a:endParaRPr lang="en-US"/>
        </a:p>
      </dgm:t>
    </dgm:pt>
    <dgm:pt modelId="{ED670C81-F8CD-4900-B977-7CFB3F8CC36A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Un-observed Confounding and Instruments</a:t>
          </a:r>
        </a:p>
      </dgm:t>
    </dgm:pt>
    <dgm:pt modelId="{B5840004-1566-49FE-B5C3-F798BC348231}" type="parTrans" cxnId="{C2A59F51-468C-4267-B4FD-308CAE80FE99}">
      <dgm:prSet/>
      <dgm:spPr/>
      <dgm:t>
        <a:bodyPr/>
        <a:lstStyle/>
        <a:p>
          <a:endParaRPr lang="en-US"/>
        </a:p>
      </dgm:t>
    </dgm:pt>
    <dgm:pt modelId="{2FDAFCC3-8CC4-490E-B58D-A83240610F36}" type="sibTrans" cxnId="{C2A59F51-468C-4267-B4FD-308CAE80FE99}">
      <dgm:prSet/>
      <dgm:spPr/>
      <dgm:t>
        <a:bodyPr/>
        <a:lstStyle/>
        <a:p>
          <a:endParaRPr lang="en-US"/>
        </a:p>
      </dgm:t>
    </dgm:pt>
    <dgm:pt modelId="{9635A717-162A-4432-84FA-F50E069D11A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Estimation of Heterogeneous Causal Effects</a:t>
          </a:r>
        </a:p>
      </dgm:t>
    </dgm:pt>
    <dgm:pt modelId="{EF5383CD-2619-466F-8A7C-E1CA8B9549A3}" type="parTrans" cxnId="{D09D5BFA-8647-4524-97D8-6BF7512CB2AA}">
      <dgm:prSet/>
      <dgm:spPr/>
      <dgm:t>
        <a:bodyPr/>
        <a:lstStyle/>
        <a:p>
          <a:endParaRPr lang="en-US"/>
        </a:p>
      </dgm:t>
    </dgm:pt>
    <dgm:pt modelId="{54699652-4E6C-4265-B86F-8322C50ACD25}" type="sibTrans" cxnId="{D09D5BFA-8647-4524-97D8-6BF7512CB2AA}">
      <dgm:prSet/>
      <dgm:spPr/>
      <dgm:t>
        <a:bodyPr/>
        <a:lstStyle/>
        <a:p>
          <a:endParaRPr lang="en-US"/>
        </a:p>
      </dgm:t>
    </dgm:pt>
    <dgm:pt modelId="{3349DCE8-F2E5-4927-AA13-51308E5CFBDD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/>
            <a:t>Identification of Causal Effects in Longitudinal Data</a:t>
          </a:r>
        </a:p>
      </dgm:t>
    </dgm:pt>
    <dgm:pt modelId="{B5E4244C-CDC8-43D6-A4F6-C4782D40593D}" type="parTrans" cxnId="{8E55A045-2E51-4F94-A613-A9943D84C338}">
      <dgm:prSet/>
      <dgm:spPr/>
      <dgm:t>
        <a:bodyPr/>
        <a:lstStyle/>
        <a:p>
          <a:endParaRPr lang="en-US"/>
        </a:p>
      </dgm:t>
    </dgm:pt>
    <dgm:pt modelId="{788639C0-C4ED-4C43-90ED-0DE0D296E363}" type="sibTrans" cxnId="{8E55A045-2E51-4F94-A613-A9943D84C338}">
      <dgm:prSet/>
      <dgm:spPr/>
      <dgm:t>
        <a:bodyPr/>
        <a:lstStyle/>
        <a:p>
          <a:endParaRPr lang="en-US"/>
        </a:p>
      </dgm:t>
    </dgm:pt>
    <dgm:pt modelId="{991CCAB3-0275-4BB2-B40C-5F2AED018D7A}" type="pres">
      <dgm:prSet presAssocID="{10837E45-CE0C-4AF6-B0AB-8A9BA599909A}" presName="diagram" presStyleCnt="0">
        <dgm:presLayoutVars>
          <dgm:dir/>
          <dgm:resizeHandles val="exact"/>
        </dgm:presLayoutVars>
      </dgm:prSet>
      <dgm:spPr/>
    </dgm:pt>
    <dgm:pt modelId="{654E8768-037C-49DE-A1DB-DE887DA31B0B}" type="pres">
      <dgm:prSet presAssocID="{34441796-D264-41A6-BAA4-EDE813CED8B2}" presName="node" presStyleLbl="node1" presStyleIdx="0" presStyleCnt="12">
        <dgm:presLayoutVars>
          <dgm:bulletEnabled val="1"/>
        </dgm:presLayoutVars>
      </dgm:prSet>
      <dgm:spPr/>
    </dgm:pt>
    <dgm:pt modelId="{5FD5BCC1-9E24-402A-B9A4-83A57EEA6166}" type="pres">
      <dgm:prSet presAssocID="{2FEBF32E-156F-48D1-B9D8-13CC56792E78}" presName="sibTrans" presStyleLbl="sibTrans2D1" presStyleIdx="0" presStyleCnt="11"/>
      <dgm:spPr/>
    </dgm:pt>
    <dgm:pt modelId="{714A1E25-F9D5-4B0E-8634-F921E253E90D}" type="pres">
      <dgm:prSet presAssocID="{2FEBF32E-156F-48D1-B9D8-13CC56792E78}" presName="connectorText" presStyleLbl="sibTrans2D1" presStyleIdx="0" presStyleCnt="11"/>
      <dgm:spPr/>
    </dgm:pt>
    <dgm:pt modelId="{CFFCBEBA-4E47-45C5-93CE-DCAB879DDAEB}" type="pres">
      <dgm:prSet presAssocID="{DFE7F47A-2661-4C02-ABA6-0729DE48DF09}" presName="node" presStyleLbl="node1" presStyleIdx="1" presStyleCnt="12">
        <dgm:presLayoutVars>
          <dgm:bulletEnabled val="1"/>
        </dgm:presLayoutVars>
      </dgm:prSet>
      <dgm:spPr/>
    </dgm:pt>
    <dgm:pt modelId="{E6321012-EB24-4963-82D0-930510E4F6A2}" type="pres">
      <dgm:prSet presAssocID="{2F1AC477-98F6-49FF-94CC-01AA5A0D0C8F}" presName="sibTrans" presStyleLbl="sibTrans2D1" presStyleIdx="1" presStyleCnt="11"/>
      <dgm:spPr/>
    </dgm:pt>
    <dgm:pt modelId="{CFE6D574-6E5B-4E8C-92B7-D598193C9A7C}" type="pres">
      <dgm:prSet presAssocID="{2F1AC477-98F6-49FF-94CC-01AA5A0D0C8F}" presName="connectorText" presStyleLbl="sibTrans2D1" presStyleIdx="1" presStyleCnt="11"/>
      <dgm:spPr/>
    </dgm:pt>
    <dgm:pt modelId="{215A2429-C01A-4AB5-B742-303D0E1532B6}" type="pres">
      <dgm:prSet presAssocID="{FBEB8654-8C81-4799-994F-6DE9D2134DDA}" presName="node" presStyleLbl="node1" presStyleIdx="2" presStyleCnt="12">
        <dgm:presLayoutVars>
          <dgm:bulletEnabled val="1"/>
        </dgm:presLayoutVars>
      </dgm:prSet>
      <dgm:spPr/>
    </dgm:pt>
    <dgm:pt modelId="{29D0EE36-F422-484A-85A6-285107F92C26}" type="pres">
      <dgm:prSet presAssocID="{6AC3E170-E94F-437E-8F93-593CF4C2985E}" presName="sibTrans" presStyleLbl="sibTrans2D1" presStyleIdx="2" presStyleCnt="11"/>
      <dgm:spPr/>
    </dgm:pt>
    <dgm:pt modelId="{34A2F61E-EA93-4228-B403-07590EF1548F}" type="pres">
      <dgm:prSet presAssocID="{6AC3E170-E94F-437E-8F93-593CF4C2985E}" presName="connectorText" presStyleLbl="sibTrans2D1" presStyleIdx="2" presStyleCnt="11"/>
      <dgm:spPr/>
    </dgm:pt>
    <dgm:pt modelId="{532AC6A3-9D32-422A-8B50-C8B5D1ED0FFD}" type="pres">
      <dgm:prSet presAssocID="{45A3EB4B-A1B4-4C6F-988D-74884EE91184}" presName="node" presStyleLbl="node1" presStyleIdx="3" presStyleCnt="12">
        <dgm:presLayoutVars>
          <dgm:bulletEnabled val="1"/>
        </dgm:presLayoutVars>
      </dgm:prSet>
      <dgm:spPr/>
    </dgm:pt>
    <dgm:pt modelId="{5B2F4D73-29F1-4F2A-A88F-74479DE8360A}" type="pres">
      <dgm:prSet presAssocID="{99FAC690-C9DB-4668-B91A-E97A39A3C7AD}" presName="sibTrans" presStyleLbl="sibTrans2D1" presStyleIdx="3" presStyleCnt="11"/>
      <dgm:spPr/>
    </dgm:pt>
    <dgm:pt modelId="{0699F314-5F01-47C8-9A58-F4E688FC29F9}" type="pres">
      <dgm:prSet presAssocID="{99FAC690-C9DB-4668-B91A-E97A39A3C7AD}" presName="connectorText" presStyleLbl="sibTrans2D1" presStyleIdx="3" presStyleCnt="11"/>
      <dgm:spPr/>
    </dgm:pt>
    <dgm:pt modelId="{FA9C61A7-D71C-4E26-BB75-02F93EF1DA91}" type="pres">
      <dgm:prSet presAssocID="{6AD5B2D7-47EC-44D4-87BF-33560906A97C}" presName="node" presStyleLbl="node1" presStyleIdx="4" presStyleCnt="12">
        <dgm:presLayoutVars>
          <dgm:bulletEnabled val="1"/>
        </dgm:presLayoutVars>
      </dgm:prSet>
      <dgm:spPr/>
    </dgm:pt>
    <dgm:pt modelId="{D24DBE7C-E775-4D75-B363-11A5AAEABD64}" type="pres">
      <dgm:prSet presAssocID="{17BC5496-E23F-4887-B7F4-08E1A88B090B}" presName="sibTrans" presStyleLbl="sibTrans2D1" presStyleIdx="4" presStyleCnt="11"/>
      <dgm:spPr/>
    </dgm:pt>
    <dgm:pt modelId="{EAE1A7D9-C57F-46E7-85FD-55036699664A}" type="pres">
      <dgm:prSet presAssocID="{17BC5496-E23F-4887-B7F4-08E1A88B090B}" presName="connectorText" presStyleLbl="sibTrans2D1" presStyleIdx="4" presStyleCnt="11"/>
      <dgm:spPr/>
    </dgm:pt>
    <dgm:pt modelId="{ECAA4B5B-0698-4AFA-96E6-77AE1D26B1FE}" type="pres">
      <dgm:prSet presAssocID="{37889E61-9CF6-4C8E-9584-24A5977EBD15}" presName="node" presStyleLbl="node1" presStyleIdx="5" presStyleCnt="12">
        <dgm:presLayoutVars>
          <dgm:bulletEnabled val="1"/>
        </dgm:presLayoutVars>
      </dgm:prSet>
      <dgm:spPr/>
    </dgm:pt>
    <dgm:pt modelId="{DFDBDAD3-1419-46EC-BCFA-9A850044C4CD}" type="pres">
      <dgm:prSet presAssocID="{F3421664-0B09-46C7-9B69-B39CA10A80B9}" presName="sibTrans" presStyleLbl="sibTrans2D1" presStyleIdx="5" presStyleCnt="11"/>
      <dgm:spPr/>
    </dgm:pt>
    <dgm:pt modelId="{0CDA5D5A-7C39-4EDE-B0AD-09ECB57E154A}" type="pres">
      <dgm:prSet presAssocID="{F3421664-0B09-46C7-9B69-B39CA10A80B9}" presName="connectorText" presStyleLbl="sibTrans2D1" presStyleIdx="5" presStyleCnt="11"/>
      <dgm:spPr/>
    </dgm:pt>
    <dgm:pt modelId="{05D3B237-1464-40E6-90D7-8935B2A1A65B}" type="pres">
      <dgm:prSet presAssocID="{1FED0922-E747-4A42-86AC-31BBF42836D8}" presName="node" presStyleLbl="node1" presStyleIdx="6" presStyleCnt="12">
        <dgm:presLayoutVars>
          <dgm:bulletEnabled val="1"/>
        </dgm:presLayoutVars>
      </dgm:prSet>
      <dgm:spPr/>
    </dgm:pt>
    <dgm:pt modelId="{6E4F5563-286F-4CC2-B844-19D5160794B6}" type="pres">
      <dgm:prSet presAssocID="{6AAC3737-829D-45B2-8D9E-630472872042}" presName="sibTrans" presStyleLbl="sibTrans2D1" presStyleIdx="6" presStyleCnt="11"/>
      <dgm:spPr/>
    </dgm:pt>
    <dgm:pt modelId="{F280F5B7-F085-4852-988B-BDD7AADB5331}" type="pres">
      <dgm:prSet presAssocID="{6AAC3737-829D-45B2-8D9E-630472872042}" presName="connectorText" presStyleLbl="sibTrans2D1" presStyleIdx="6" presStyleCnt="11"/>
      <dgm:spPr/>
    </dgm:pt>
    <dgm:pt modelId="{D5F9F8B9-B98C-452D-AFAB-EAA03B0B6352}" type="pres">
      <dgm:prSet presAssocID="{2AF6AACC-7976-443F-BF63-E289E37A8BE3}" presName="node" presStyleLbl="node1" presStyleIdx="7" presStyleCnt="12">
        <dgm:presLayoutVars>
          <dgm:bulletEnabled val="1"/>
        </dgm:presLayoutVars>
      </dgm:prSet>
      <dgm:spPr/>
    </dgm:pt>
    <dgm:pt modelId="{3E308776-9A91-45D1-825F-90292745A233}" type="pres">
      <dgm:prSet presAssocID="{4BE593F2-54C4-45DD-B672-C6965A31B58B}" presName="sibTrans" presStyleLbl="sibTrans2D1" presStyleIdx="7" presStyleCnt="11"/>
      <dgm:spPr/>
    </dgm:pt>
    <dgm:pt modelId="{67084216-040B-42FF-92E0-479353BD38C3}" type="pres">
      <dgm:prSet presAssocID="{4BE593F2-54C4-45DD-B672-C6965A31B58B}" presName="connectorText" presStyleLbl="sibTrans2D1" presStyleIdx="7" presStyleCnt="11"/>
      <dgm:spPr/>
    </dgm:pt>
    <dgm:pt modelId="{ACC39D55-B6BE-4C5F-8FD6-A3E8D5E07B59}" type="pres">
      <dgm:prSet presAssocID="{E6BCA3F0-0F05-46BF-BE80-C0544D1DA504}" presName="node" presStyleLbl="node1" presStyleIdx="8" presStyleCnt="12">
        <dgm:presLayoutVars>
          <dgm:bulletEnabled val="1"/>
        </dgm:presLayoutVars>
      </dgm:prSet>
      <dgm:spPr/>
    </dgm:pt>
    <dgm:pt modelId="{B6E4B580-6648-4508-913E-48247E654693}" type="pres">
      <dgm:prSet presAssocID="{82920B5D-7F10-4229-957F-13641689B1AD}" presName="sibTrans" presStyleLbl="sibTrans2D1" presStyleIdx="8" presStyleCnt="11"/>
      <dgm:spPr/>
    </dgm:pt>
    <dgm:pt modelId="{2998E088-7BFD-4AB6-8AC0-B592FB9E3E36}" type="pres">
      <dgm:prSet presAssocID="{82920B5D-7F10-4229-957F-13641689B1AD}" presName="connectorText" presStyleLbl="sibTrans2D1" presStyleIdx="8" presStyleCnt="11"/>
      <dgm:spPr/>
    </dgm:pt>
    <dgm:pt modelId="{FED7D4CF-8D6F-4C60-AD50-09394EDB1804}" type="pres">
      <dgm:prSet presAssocID="{ED670C81-F8CD-4900-B977-7CFB3F8CC36A}" presName="node" presStyleLbl="node1" presStyleIdx="9" presStyleCnt="12">
        <dgm:presLayoutVars>
          <dgm:bulletEnabled val="1"/>
        </dgm:presLayoutVars>
      </dgm:prSet>
      <dgm:spPr/>
    </dgm:pt>
    <dgm:pt modelId="{014CB7E0-7DED-4E65-85C7-B662D8910863}" type="pres">
      <dgm:prSet presAssocID="{2FDAFCC3-8CC4-490E-B58D-A83240610F36}" presName="sibTrans" presStyleLbl="sibTrans2D1" presStyleIdx="9" presStyleCnt="11"/>
      <dgm:spPr/>
    </dgm:pt>
    <dgm:pt modelId="{8068B149-DBCC-4BF4-9263-5EEF45987D35}" type="pres">
      <dgm:prSet presAssocID="{2FDAFCC3-8CC4-490E-B58D-A83240610F36}" presName="connectorText" presStyleLbl="sibTrans2D1" presStyleIdx="9" presStyleCnt="11"/>
      <dgm:spPr/>
    </dgm:pt>
    <dgm:pt modelId="{741E5167-9599-498D-9E8F-4F7AED7BE6C1}" type="pres">
      <dgm:prSet presAssocID="{9635A717-162A-4432-84FA-F50E069D11AC}" presName="node" presStyleLbl="node1" presStyleIdx="10" presStyleCnt="12">
        <dgm:presLayoutVars>
          <dgm:bulletEnabled val="1"/>
        </dgm:presLayoutVars>
      </dgm:prSet>
      <dgm:spPr/>
    </dgm:pt>
    <dgm:pt modelId="{AFD2A3DA-9219-481C-ADBF-4CD703894DB3}" type="pres">
      <dgm:prSet presAssocID="{54699652-4E6C-4265-B86F-8322C50ACD25}" presName="sibTrans" presStyleLbl="sibTrans2D1" presStyleIdx="10" presStyleCnt="11"/>
      <dgm:spPr/>
    </dgm:pt>
    <dgm:pt modelId="{5CA4A117-A1FF-46AA-865A-227DF4444ED5}" type="pres">
      <dgm:prSet presAssocID="{54699652-4E6C-4265-B86F-8322C50ACD25}" presName="connectorText" presStyleLbl="sibTrans2D1" presStyleIdx="10" presStyleCnt="11"/>
      <dgm:spPr/>
    </dgm:pt>
    <dgm:pt modelId="{9EAE9A4A-6072-48C2-B70E-9837032E9AC6}" type="pres">
      <dgm:prSet presAssocID="{3349DCE8-F2E5-4927-AA13-51308E5CFBD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45C8405-3DD0-4025-AFD0-B67DD089E13E}" type="presOf" srcId="{99FAC690-C9DB-4668-B91A-E97A39A3C7AD}" destId="{5B2F4D73-29F1-4F2A-A88F-74479DE8360A}" srcOrd="0" destOrd="0" presId="urn:microsoft.com/office/officeart/2005/8/layout/process5"/>
    <dgm:cxn modelId="{26BE560D-EEAD-4F21-B0D1-CB9F5A3B8AFF}" type="presOf" srcId="{FBEB8654-8C81-4799-994F-6DE9D2134DDA}" destId="{215A2429-C01A-4AB5-B742-303D0E1532B6}" srcOrd="0" destOrd="0" presId="urn:microsoft.com/office/officeart/2005/8/layout/process5"/>
    <dgm:cxn modelId="{C149B00E-19E3-4B4C-90FD-D3DAACD8FAC2}" type="presOf" srcId="{4BE593F2-54C4-45DD-B672-C6965A31B58B}" destId="{3E308776-9A91-45D1-825F-90292745A233}" srcOrd="0" destOrd="0" presId="urn:microsoft.com/office/officeart/2005/8/layout/process5"/>
    <dgm:cxn modelId="{B9EF471C-F727-415F-9163-5AA6468F1FD6}" type="presOf" srcId="{6AAC3737-829D-45B2-8D9E-630472872042}" destId="{6E4F5563-286F-4CC2-B844-19D5160794B6}" srcOrd="0" destOrd="0" presId="urn:microsoft.com/office/officeart/2005/8/layout/process5"/>
    <dgm:cxn modelId="{1DA3D81F-9FA9-4E79-9F55-B4E94905B14F}" srcId="{10837E45-CE0C-4AF6-B0AB-8A9BA599909A}" destId="{6AD5B2D7-47EC-44D4-87BF-33560906A97C}" srcOrd="4" destOrd="0" parTransId="{2A8450D8-F68C-408F-8A21-F196285A6794}" sibTransId="{17BC5496-E23F-4887-B7F4-08E1A88B090B}"/>
    <dgm:cxn modelId="{B0017124-E0D7-4CAE-B216-3A55B4F1B449}" srcId="{10837E45-CE0C-4AF6-B0AB-8A9BA599909A}" destId="{1FED0922-E747-4A42-86AC-31BBF42836D8}" srcOrd="6" destOrd="0" parTransId="{B6A9D600-E4B7-49AF-88BC-1E4F6746786A}" sibTransId="{6AAC3737-829D-45B2-8D9E-630472872042}"/>
    <dgm:cxn modelId="{1A7AB226-2DBD-4273-A292-6F7F224EF5D7}" srcId="{10837E45-CE0C-4AF6-B0AB-8A9BA599909A}" destId="{45A3EB4B-A1B4-4C6F-988D-74884EE91184}" srcOrd="3" destOrd="0" parTransId="{30CC1AD6-FE51-44FA-BF38-C5E650DFD65C}" sibTransId="{99FAC690-C9DB-4668-B91A-E97A39A3C7AD}"/>
    <dgm:cxn modelId="{4B042028-1F3B-4EA4-8462-7F7449DF832F}" type="presOf" srcId="{2FDAFCC3-8CC4-490E-B58D-A83240610F36}" destId="{014CB7E0-7DED-4E65-85C7-B662D8910863}" srcOrd="0" destOrd="0" presId="urn:microsoft.com/office/officeart/2005/8/layout/process5"/>
    <dgm:cxn modelId="{9F54103A-CDBC-4154-81FE-C76CA1989BB2}" type="presOf" srcId="{F3421664-0B09-46C7-9B69-B39CA10A80B9}" destId="{0CDA5D5A-7C39-4EDE-B0AD-09ECB57E154A}" srcOrd="1" destOrd="0" presId="urn:microsoft.com/office/officeart/2005/8/layout/process5"/>
    <dgm:cxn modelId="{1C30A83F-42FD-4BBB-A07B-2DBC5C2B6A4E}" type="presOf" srcId="{6AAC3737-829D-45B2-8D9E-630472872042}" destId="{F280F5B7-F085-4852-988B-BDD7AADB5331}" srcOrd="1" destOrd="0" presId="urn:microsoft.com/office/officeart/2005/8/layout/process5"/>
    <dgm:cxn modelId="{BC81BF3F-3408-4487-9DC5-E8C2EA8D9EEA}" srcId="{10837E45-CE0C-4AF6-B0AB-8A9BA599909A}" destId="{34441796-D264-41A6-BAA4-EDE813CED8B2}" srcOrd="0" destOrd="0" parTransId="{7A2CCC79-9B20-4C30-8ED1-46AEB489D05C}" sibTransId="{2FEBF32E-156F-48D1-B9D8-13CC56792E78}"/>
    <dgm:cxn modelId="{0C2BFE61-7BE1-4126-8540-5E473A2F7077}" type="presOf" srcId="{82920B5D-7F10-4229-957F-13641689B1AD}" destId="{2998E088-7BFD-4AB6-8AC0-B592FB9E3E36}" srcOrd="1" destOrd="0" presId="urn:microsoft.com/office/officeart/2005/8/layout/process5"/>
    <dgm:cxn modelId="{68657264-82CE-4480-AAD1-2E08036A560A}" type="presOf" srcId="{2F1AC477-98F6-49FF-94CC-01AA5A0D0C8F}" destId="{CFE6D574-6E5B-4E8C-92B7-D598193C9A7C}" srcOrd="1" destOrd="0" presId="urn:microsoft.com/office/officeart/2005/8/layout/process5"/>
    <dgm:cxn modelId="{8E55A045-2E51-4F94-A613-A9943D84C338}" srcId="{10837E45-CE0C-4AF6-B0AB-8A9BA599909A}" destId="{3349DCE8-F2E5-4927-AA13-51308E5CFBDD}" srcOrd="11" destOrd="0" parTransId="{B5E4244C-CDC8-43D6-A4F6-C4782D40593D}" sibTransId="{788639C0-C4ED-4C43-90ED-0DE0D296E363}"/>
    <dgm:cxn modelId="{F704D749-9EC7-4699-8DAA-C7D2ACA81696}" type="presOf" srcId="{2FEBF32E-156F-48D1-B9D8-13CC56792E78}" destId="{714A1E25-F9D5-4B0E-8634-F921E253E90D}" srcOrd="1" destOrd="0" presId="urn:microsoft.com/office/officeart/2005/8/layout/process5"/>
    <dgm:cxn modelId="{197FB04E-CF25-430B-92BA-3A07CA1D149A}" type="presOf" srcId="{2FDAFCC3-8CC4-490E-B58D-A83240610F36}" destId="{8068B149-DBCC-4BF4-9263-5EEF45987D35}" srcOrd="1" destOrd="0" presId="urn:microsoft.com/office/officeart/2005/8/layout/process5"/>
    <dgm:cxn modelId="{EDBCC96E-06B6-49F3-83AA-D8BBFB0E4CF4}" type="presOf" srcId="{54699652-4E6C-4265-B86F-8322C50ACD25}" destId="{5CA4A117-A1FF-46AA-865A-227DF4444ED5}" srcOrd="1" destOrd="0" presId="urn:microsoft.com/office/officeart/2005/8/layout/process5"/>
    <dgm:cxn modelId="{048F0D4F-4963-49E3-B693-BCB353092C77}" type="presOf" srcId="{17BC5496-E23F-4887-B7F4-08E1A88B090B}" destId="{D24DBE7C-E775-4D75-B363-11A5AAEABD64}" srcOrd="0" destOrd="0" presId="urn:microsoft.com/office/officeart/2005/8/layout/process5"/>
    <dgm:cxn modelId="{1DB19A50-180C-4802-A0F4-FC1F4DADF1D0}" type="presOf" srcId="{DFE7F47A-2661-4C02-ABA6-0729DE48DF09}" destId="{CFFCBEBA-4E47-45C5-93CE-DCAB879DDAEB}" srcOrd="0" destOrd="0" presId="urn:microsoft.com/office/officeart/2005/8/layout/process5"/>
    <dgm:cxn modelId="{C2A59F51-468C-4267-B4FD-308CAE80FE99}" srcId="{10837E45-CE0C-4AF6-B0AB-8A9BA599909A}" destId="{ED670C81-F8CD-4900-B977-7CFB3F8CC36A}" srcOrd="9" destOrd="0" parTransId="{B5840004-1566-49FE-B5C3-F798BC348231}" sibTransId="{2FDAFCC3-8CC4-490E-B58D-A83240610F36}"/>
    <dgm:cxn modelId="{5DCD2955-9CFE-47C7-AF05-89783A8B877D}" srcId="{10837E45-CE0C-4AF6-B0AB-8A9BA599909A}" destId="{2AF6AACC-7976-443F-BF63-E289E37A8BE3}" srcOrd="7" destOrd="0" parTransId="{5C48098A-251A-447B-8EDB-F7F92C1E206E}" sibTransId="{4BE593F2-54C4-45DD-B672-C6965A31B58B}"/>
    <dgm:cxn modelId="{8C9C5E77-E634-41AC-A21A-04738F3B4275}" type="presOf" srcId="{6AC3E170-E94F-437E-8F93-593CF4C2985E}" destId="{29D0EE36-F422-484A-85A6-285107F92C26}" srcOrd="0" destOrd="0" presId="urn:microsoft.com/office/officeart/2005/8/layout/process5"/>
    <dgm:cxn modelId="{215E8F78-1454-4A69-856A-8ED3EB845B70}" srcId="{10837E45-CE0C-4AF6-B0AB-8A9BA599909A}" destId="{E6BCA3F0-0F05-46BF-BE80-C0544D1DA504}" srcOrd="8" destOrd="0" parTransId="{68F4EE87-CD53-4AFC-9E9B-A997F1DCCA1A}" sibTransId="{82920B5D-7F10-4229-957F-13641689B1AD}"/>
    <dgm:cxn modelId="{6B781979-6282-4185-A199-9B3854E6C63F}" type="presOf" srcId="{17BC5496-E23F-4887-B7F4-08E1A88B090B}" destId="{EAE1A7D9-C57F-46E7-85FD-55036699664A}" srcOrd="1" destOrd="0" presId="urn:microsoft.com/office/officeart/2005/8/layout/process5"/>
    <dgm:cxn modelId="{4F22FE84-C060-499B-8B2F-C5EDF302BDB8}" type="presOf" srcId="{2F1AC477-98F6-49FF-94CC-01AA5A0D0C8F}" destId="{E6321012-EB24-4963-82D0-930510E4F6A2}" srcOrd="0" destOrd="0" presId="urn:microsoft.com/office/officeart/2005/8/layout/process5"/>
    <dgm:cxn modelId="{4A92E789-B961-4CFD-91D3-2C808647AA1E}" type="presOf" srcId="{34441796-D264-41A6-BAA4-EDE813CED8B2}" destId="{654E8768-037C-49DE-A1DB-DE887DA31B0B}" srcOrd="0" destOrd="0" presId="urn:microsoft.com/office/officeart/2005/8/layout/process5"/>
    <dgm:cxn modelId="{0586E88B-4B29-448D-BEE3-3DCC1EB556EE}" type="presOf" srcId="{F3421664-0B09-46C7-9B69-B39CA10A80B9}" destId="{DFDBDAD3-1419-46EC-BCFA-9A850044C4CD}" srcOrd="0" destOrd="0" presId="urn:microsoft.com/office/officeart/2005/8/layout/process5"/>
    <dgm:cxn modelId="{2174A68E-C1B2-4685-B7FE-98019AD18C8F}" type="presOf" srcId="{E6BCA3F0-0F05-46BF-BE80-C0544D1DA504}" destId="{ACC39D55-B6BE-4C5F-8FD6-A3E8D5E07B59}" srcOrd="0" destOrd="0" presId="urn:microsoft.com/office/officeart/2005/8/layout/process5"/>
    <dgm:cxn modelId="{EC008893-14B8-4969-880C-BE44B10D64BF}" type="presOf" srcId="{37889E61-9CF6-4C8E-9584-24A5977EBD15}" destId="{ECAA4B5B-0698-4AFA-96E6-77AE1D26B1FE}" srcOrd="0" destOrd="0" presId="urn:microsoft.com/office/officeart/2005/8/layout/process5"/>
    <dgm:cxn modelId="{21C7A695-AB1D-4966-B74C-26ADDF11AD30}" type="presOf" srcId="{1FED0922-E747-4A42-86AC-31BBF42836D8}" destId="{05D3B237-1464-40E6-90D7-8935B2A1A65B}" srcOrd="0" destOrd="0" presId="urn:microsoft.com/office/officeart/2005/8/layout/process5"/>
    <dgm:cxn modelId="{A387D19B-5B36-4333-BB38-7CC93A831AEF}" type="presOf" srcId="{6AC3E170-E94F-437E-8F93-593CF4C2985E}" destId="{34A2F61E-EA93-4228-B403-07590EF1548F}" srcOrd="1" destOrd="0" presId="urn:microsoft.com/office/officeart/2005/8/layout/process5"/>
    <dgm:cxn modelId="{825D2FA7-6F28-4024-AF8B-5639CFD32610}" type="presOf" srcId="{99FAC690-C9DB-4668-B91A-E97A39A3C7AD}" destId="{0699F314-5F01-47C8-9A58-F4E688FC29F9}" srcOrd="1" destOrd="0" presId="urn:microsoft.com/office/officeart/2005/8/layout/process5"/>
    <dgm:cxn modelId="{8032CFAC-3D7F-41DC-B5CF-CCD508111CCC}" type="presOf" srcId="{4BE593F2-54C4-45DD-B672-C6965A31B58B}" destId="{67084216-040B-42FF-92E0-479353BD38C3}" srcOrd="1" destOrd="0" presId="urn:microsoft.com/office/officeart/2005/8/layout/process5"/>
    <dgm:cxn modelId="{716B7CB0-5A5A-4ABD-A893-2F5C8B36BDA2}" type="presOf" srcId="{9635A717-162A-4432-84FA-F50E069D11AC}" destId="{741E5167-9599-498D-9E8F-4F7AED7BE6C1}" srcOrd="0" destOrd="0" presId="urn:microsoft.com/office/officeart/2005/8/layout/process5"/>
    <dgm:cxn modelId="{DB6EE5B2-22C5-4E22-83E3-95D4C8BDF33A}" type="presOf" srcId="{2FEBF32E-156F-48D1-B9D8-13CC56792E78}" destId="{5FD5BCC1-9E24-402A-B9A4-83A57EEA6166}" srcOrd="0" destOrd="0" presId="urn:microsoft.com/office/officeart/2005/8/layout/process5"/>
    <dgm:cxn modelId="{EBF538B7-5E9F-44C5-A2A6-130478CF4E22}" type="presOf" srcId="{10837E45-CE0C-4AF6-B0AB-8A9BA599909A}" destId="{991CCAB3-0275-4BB2-B40C-5F2AED018D7A}" srcOrd="0" destOrd="0" presId="urn:microsoft.com/office/officeart/2005/8/layout/process5"/>
    <dgm:cxn modelId="{46CA2BB8-F0AC-4606-BDE6-FEF946BF2DF3}" type="presOf" srcId="{2AF6AACC-7976-443F-BF63-E289E37A8BE3}" destId="{D5F9F8B9-B98C-452D-AFAB-EAA03B0B6352}" srcOrd="0" destOrd="0" presId="urn:microsoft.com/office/officeart/2005/8/layout/process5"/>
    <dgm:cxn modelId="{BFA3F3B9-1014-44DA-B507-D69D40E0D4B7}" srcId="{10837E45-CE0C-4AF6-B0AB-8A9BA599909A}" destId="{DFE7F47A-2661-4C02-ABA6-0729DE48DF09}" srcOrd="1" destOrd="0" parTransId="{74EB5B6E-638D-4F99-BDF7-3CD0147B0C4B}" sibTransId="{2F1AC477-98F6-49FF-94CC-01AA5A0D0C8F}"/>
    <dgm:cxn modelId="{65112FCB-382C-4225-A9D5-40920623EC4B}" type="presOf" srcId="{45A3EB4B-A1B4-4C6F-988D-74884EE91184}" destId="{532AC6A3-9D32-422A-8B50-C8B5D1ED0FFD}" srcOrd="0" destOrd="0" presId="urn:microsoft.com/office/officeart/2005/8/layout/process5"/>
    <dgm:cxn modelId="{FC04D1DD-8494-477F-8D06-20A601244BD2}" type="presOf" srcId="{6AD5B2D7-47EC-44D4-87BF-33560906A97C}" destId="{FA9C61A7-D71C-4E26-BB75-02F93EF1DA91}" srcOrd="0" destOrd="0" presId="urn:microsoft.com/office/officeart/2005/8/layout/process5"/>
    <dgm:cxn modelId="{31DFA6DE-4EB2-4532-B61A-2C08CDFF3785}" type="presOf" srcId="{54699652-4E6C-4265-B86F-8322C50ACD25}" destId="{AFD2A3DA-9219-481C-ADBF-4CD703894DB3}" srcOrd="0" destOrd="0" presId="urn:microsoft.com/office/officeart/2005/8/layout/process5"/>
    <dgm:cxn modelId="{58578AEB-C993-418B-BC78-96117C142244}" srcId="{10837E45-CE0C-4AF6-B0AB-8A9BA599909A}" destId="{FBEB8654-8C81-4799-994F-6DE9D2134DDA}" srcOrd="2" destOrd="0" parTransId="{FA53FD02-EA13-4A4A-AEA4-5A61FEAEB602}" sibTransId="{6AC3E170-E94F-437E-8F93-593CF4C2985E}"/>
    <dgm:cxn modelId="{95D6F6EC-EE58-4FC1-97E9-DEEBB1DF4B4E}" type="presOf" srcId="{82920B5D-7F10-4229-957F-13641689B1AD}" destId="{B6E4B580-6648-4508-913E-48247E654693}" srcOrd="0" destOrd="0" presId="urn:microsoft.com/office/officeart/2005/8/layout/process5"/>
    <dgm:cxn modelId="{3510B7F4-3462-4577-8655-47447313E43A}" type="presOf" srcId="{ED670C81-F8CD-4900-B977-7CFB3F8CC36A}" destId="{FED7D4CF-8D6F-4C60-AD50-09394EDB1804}" srcOrd="0" destOrd="0" presId="urn:microsoft.com/office/officeart/2005/8/layout/process5"/>
    <dgm:cxn modelId="{8D9B5FF7-1AAA-4A52-AF33-7F7EAE957AA5}" type="presOf" srcId="{3349DCE8-F2E5-4927-AA13-51308E5CFBDD}" destId="{9EAE9A4A-6072-48C2-B70E-9837032E9AC6}" srcOrd="0" destOrd="0" presId="urn:microsoft.com/office/officeart/2005/8/layout/process5"/>
    <dgm:cxn modelId="{D09D5BFA-8647-4524-97D8-6BF7512CB2AA}" srcId="{10837E45-CE0C-4AF6-B0AB-8A9BA599909A}" destId="{9635A717-162A-4432-84FA-F50E069D11AC}" srcOrd="10" destOrd="0" parTransId="{EF5383CD-2619-466F-8A7C-E1CA8B9549A3}" sibTransId="{54699652-4E6C-4265-B86F-8322C50ACD25}"/>
    <dgm:cxn modelId="{7CB386FF-64EB-4968-996B-DFC0D00FB741}" srcId="{10837E45-CE0C-4AF6-B0AB-8A9BA599909A}" destId="{37889E61-9CF6-4C8E-9584-24A5977EBD15}" srcOrd="5" destOrd="0" parTransId="{2C966710-37D9-48F1-AC20-05650AB51E4C}" sibTransId="{F3421664-0B09-46C7-9B69-B39CA10A80B9}"/>
    <dgm:cxn modelId="{E9F21892-ABF8-4E91-80BC-7C744B1EE98B}" type="presParOf" srcId="{991CCAB3-0275-4BB2-B40C-5F2AED018D7A}" destId="{654E8768-037C-49DE-A1DB-DE887DA31B0B}" srcOrd="0" destOrd="0" presId="urn:microsoft.com/office/officeart/2005/8/layout/process5"/>
    <dgm:cxn modelId="{29D80092-8453-426D-951F-E1A108F0D857}" type="presParOf" srcId="{991CCAB3-0275-4BB2-B40C-5F2AED018D7A}" destId="{5FD5BCC1-9E24-402A-B9A4-83A57EEA6166}" srcOrd="1" destOrd="0" presId="urn:microsoft.com/office/officeart/2005/8/layout/process5"/>
    <dgm:cxn modelId="{4D14A5B1-2457-49CB-93E9-DA917773C961}" type="presParOf" srcId="{5FD5BCC1-9E24-402A-B9A4-83A57EEA6166}" destId="{714A1E25-F9D5-4B0E-8634-F921E253E90D}" srcOrd="0" destOrd="0" presId="urn:microsoft.com/office/officeart/2005/8/layout/process5"/>
    <dgm:cxn modelId="{1C3CE309-B99E-473B-9D3A-4DE73C42825D}" type="presParOf" srcId="{991CCAB3-0275-4BB2-B40C-5F2AED018D7A}" destId="{CFFCBEBA-4E47-45C5-93CE-DCAB879DDAEB}" srcOrd="2" destOrd="0" presId="urn:microsoft.com/office/officeart/2005/8/layout/process5"/>
    <dgm:cxn modelId="{75EF833D-322E-4518-852B-14ED4945602A}" type="presParOf" srcId="{991CCAB3-0275-4BB2-B40C-5F2AED018D7A}" destId="{E6321012-EB24-4963-82D0-930510E4F6A2}" srcOrd="3" destOrd="0" presId="urn:microsoft.com/office/officeart/2005/8/layout/process5"/>
    <dgm:cxn modelId="{BB6C1B69-9643-4B2D-97CD-A1209B5CD744}" type="presParOf" srcId="{E6321012-EB24-4963-82D0-930510E4F6A2}" destId="{CFE6D574-6E5B-4E8C-92B7-D598193C9A7C}" srcOrd="0" destOrd="0" presId="urn:microsoft.com/office/officeart/2005/8/layout/process5"/>
    <dgm:cxn modelId="{D8495F9C-7301-4DFD-B2BC-12A96B6385D8}" type="presParOf" srcId="{991CCAB3-0275-4BB2-B40C-5F2AED018D7A}" destId="{215A2429-C01A-4AB5-B742-303D0E1532B6}" srcOrd="4" destOrd="0" presId="urn:microsoft.com/office/officeart/2005/8/layout/process5"/>
    <dgm:cxn modelId="{AD77A436-BC7A-466D-816E-65EA89C19625}" type="presParOf" srcId="{991CCAB3-0275-4BB2-B40C-5F2AED018D7A}" destId="{29D0EE36-F422-484A-85A6-285107F92C26}" srcOrd="5" destOrd="0" presId="urn:microsoft.com/office/officeart/2005/8/layout/process5"/>
    <dgm:cxn modelId="{28FB7098-6C2E-4D3C-9C2E-4CF3E5AA4E60}" type="presParOf" srcId="{29D0EE36-F422-484A-85A6-285107F92C26}" destId="{34A2F61E-EA93-4228-B403-07590EF1548F}" srcOrd="0" destOrd="0" presId="urn:microsoft.com/office/officeart/2005/8/layout/process5"/>
    <dgm:cxn modelId="{BB203243-FB3B-4601-B88B-BDA75609CEAA}" type="presParOf" srcId="{991CCAB3-0275-4BB2-B40C-5F2AED018D7A}" destId="{532AC6A3-9D32-422A-8B50-C8B5D1ED0FFD}" srcOrd="6" destOrd="0" presId="urn:microsoft.com/office/officeart/2005/8/layout/process5"/>
    <dgm:cxn modelId="{0B477A14-79CD-4401-A4AB-81F6925E5672}" type="presParOf" srcId="{991CCAB3-0275-4BB2-B40C-5F2AED018D7A}" destId="{5B2F4D73-29F1-4F2A-A88F-74479DE8360A}" srcOrd="7" destOrd="0" presId="urn:microsoft.com/office/officeart/2005/8/layout/process5"/>
    <dgm:cxn modelId="{C320D0BD-DCBE-44FB-BBF0-C5031C711B7B}" type="presParOf" srcId="{5B2F4D73-29F1-4F2A-A88F-74479DE8360A}" destId="{0699F314-5F01-47C8-9A58-F4E688FC29F9}" srcOrd="0" destOrd="0" presId="urn:microsoft.com/office/officeart/2005/8/layout/process5"/>
    <dgm:cxn modelId="{D3F7B897-CD53-4029-AA1E-075426BADAA4}" type="presParOf" srcId="{991CCAB3-0275-4BB2-B40C-5F2AED018D7A}" destId="{FA9C61A7-D71C-4E26-BB75-02F93EF1DA91}" srcOrd="8" destOrd="0" presId="urn:microsoft.com/office/officeart/2005/8/layout/process5"/>
    <dgm:cxn modelId="{BBE85C4B-E6D3-4E22-9458-8D3CE3A4FFF2}" type="presParOf" srcId="{991CCAB3-0275-4BB2-B40C-5F2AED018D7A}" destId="{D24DBE7C-E775-4D75-B363-11A5AAEABD64}" srcOrd="9" destOrd="0" presId="urn:microsoft.com/office/officeart/2005/8/layout/process5"/>
    <dgm:cxn modelId="{046202B6-2146-465F-8D4C-69BFD1084B90}" type="presParOf" srcId="{D24DBE7C-E775-4D75-B363-11A5AAEABD64}" destId="{EAE1A7D9-C57F-46E7-85FD-55036699664A}" srcOrd="0" destOrd="0" presId="urn:microsoft.com/office/officeart/2005/8/layout/process5"/>
    <dgm:cxn modelId="{20970DCC-D5AA-4E54-A84A-EFB3B8CE7369}" type="presParOf" srcId="{991CCAB3-0275-4BB2-B40C-5F2AED018D7A}" destId="{ECAA4B5B-0698-4AFA-96E6-77AE1D26B1FE}" srcOrd="10" destOrd="0" presId="urn:microsoft.com/office/officeart/2005/8/layout/process5"/>
    <dgm:cxn modelId="{5C86BCC4-3B5C-44FE-AC75-95ADCC1FD981}" type="presParOf" srcId="{991CCAB3-0275-4BB2-B40C-5F2AED018D7A}" destId="{DFDBDAD3-1419-46EC-BCFA-9A850044C4CD}" srcOrd="11" destOrd="0" presId="urn:microsoft.com/office/officeart/2005/8/layout/process5"/>
    <dgm:cxn modelId="{E12125C6-3563-4373-82BE-B05C9C743A01}" type="presParOf" srcId="{DFDBDAD3-1419-46EC-BCFA-9A850044C4CD}" destId="{0CDA5D5A-7C39-4EDE-B0AD-09ECB57E154A}" srcOrd="0" destOrd="0" presId="urn:microsoft.com/office/officeart/2005/8/layout/process5"/>
    <dgm:cxn modelId="{40C81719-C656-4C70-B613-6C3D47FAFCE0}" type="presParOf" srcId="{991CCAB3-0275-4BB2-B40C-5F2AED018D7A}" destId="{05D3B237-1464-40E6-90D7-8935B2A1A65B}" srcOrd="12" destOrd="0" presId="urn:microsoft.com/office/officeart/2005/8/layout/process5"/>
    <dgm:cxn modelId="{0EB30A2F-5317-41CC-B461-4093B65B6F99}" type="presParOf" srcId="{991CCAB3-0275-4BB2-B40C-5F2AED018D7A}" destId="{6E4F5563-286F-4CC2-B844-19D5160794B6}" srcOrd="13" destOrd="0" presId="urn:microsoft.com/office/officeart/2005/8/layout/process5"/>
    <dgm:cxn modelId="{8F8D6389-6BDE-4763-B517-62FE45552E7D}" type="presParOf" srcId="{6E4F5563-286F-4CC2-B844-19D5160794B6}" destId="{F280F5B7-F085-4852-988B-BDD7AADB5331}" srcOrd="0" destOrd="0" presId="urn:microsoft.com/office/officeart/2005/8/layout/process5"/>
    <dgm:cxn modelId="{ADE9992A-0AAA-4B5F-AC09-18BC7704D7E9}" type="presParOf" srcId="{991CCAB3-0275-4BB2-B40C-5F2AED018D7A}" destId="{D5F9F8B9-B98C-452D-AFAB-EAA03B0B6352}" srcOrd="14" destOrd="0" presId="urn:microsoft.com/office/officeart/2005/8/layout/process5"/>
    <dgm:cxn modelId="{18E91D1A-E045-4B1B-A31E-56B69D5D5453}" type="presParOf" srcId="{991CCAB3-0275-4BB2-B40C-5F2AED018D7A}" destId="{3E308776-9A91-45D1-825F-90292745A233}" srcOrd="15" destOrd="0" presId="urn:microsoft.com/office/officeart/2005/8/layout/process5"/>
    <dgm:cxn modelId="{B277590A-AB07-4241-B15C-185073D9610D}" type="presParOf" srcId="{3E308776-9A91-45D1-825F-90292745A233}" destId="{67084216-040B-42FF-92E0-479353BD38C3}" srcOrd="0" destOrd="0" presId="urn:microsoft.com/office/officeart/2005/8/layout/process5"/>
    <dgm:cxn modelId="{2962068A-9FD8-4E31-9C91-FF15BEA288DD}" type="presParOf" srcId="{991CCAB3-0275-4BB2-B40C-5F2AED018D7A}" destId="{ACC39D55-B6BE-4C5F-8FD6-A3E8D5E07B59}" srcOrd="16" destOrd="0" presId="urn:microsoft.com/office/officeart/2005/8/layout/process5"/>
    <dgm:cxn modelId="{3AEFB321-5DB8-44E1-8FD5-83468F3B12FA}" type="presParOf" srcId="{991CCAB3-0275-4BB2-B40C-5F2AED018D7A}" destId="{B6E4B580-6648-4508-913E-48247E654693}" srcOrd="17" destOrd="0" presId="urn:microsoft.com/office/officeart/2005/8/layout/process5"/>
    <dgm:cxn modelId="{3CE0A82B-D338-4B91-87A6-721961FE2860}" type="presParOf" srcId="{B6E4B580-6648-4508-913E-48247E654693}" destId="{2998E088-7BFD-4AB6-8AC0-B592FB9E3E36}" srcOrd="0" destOrd="0" presId="urn:microsoft.com/office/officeart/2005/8/layout/process5"/>
    <dgm:cxn modelId="{CBAF60FF-1424-49D1-A418-481715EB8ED8}" type="presParOf" srcId="{991CCAB3-0275-4BB2-B40C-5F2AED018D7A}" destId="{FED7D4CF-8D6F-4C60-AD50-09394EDB1804}" srcOrd="18" destOrd="0" presId="urn:microsoft.com/office/officeart/2005/8/layout/process5"/>
    <dgm:cxn modelId="{86AEE622-2612-48D8-BC11-9A4C5572018C}" type="presParOf" srcId="{991CCAB3-0275-4BB2-B40C-5F2AED018D7A}" destId="{014CB7E0-7DED-4E65-85C7-B662D8910863}" srcOrd="19" destOrd="0" presId="urn:microsoft.com/office/officeart/2005/8/layout/process5"/>
    <dgm:cxn modelId="{C39E9FC4-D7D9-40F1-BD12-E20EC4831865}" type="presParOf" srcId="{014CB7E0-7DED-4E65-85C7-B662D8910863}" destId="{8068B149-DBCC-4BF4-9263-5EEF45987D35}" srcOrd="0" destOrd="0" presId="urn:microsoft.com/office/officeart/2005/8/layout/process5"/>
    <dgm:cxn modelId="{E4E4F843-2785-4A5D-964E-D39A4D810B92}" type="presParOf" srcId="{991CCAB3-0275-4BB2-B40C-5F2AED018D7A}" destId="{741E5167-9599-498D-9E8F-4F7AED7BE6C1}" srcOrd="20" destOrd="0" presId="urn:microsoft.com/office/officeart/2005/8/layout/process5"/>
    <dgm:cxn modelId="{9BEDD150-1891-4923-8642-DE0C9CEE4EA4}" type="presParOf" srcId="{991CCAB3-0275-4BB2-B40C-5F2AED018D7A}" destId="{AFD2A3DA-9219-481C-ADBF-4CD703894DB3}" srcOrd="21" destOrd="0" presId="urn:microsoft.com/office/officeart/2005/8/layout/process5"/>
    <dgm:cxn modelId="{4B0AF6AC-BCB3-47FB-A624-AAC944794A84}" type="presParOf" srcId="{AFD2A3DA-9219-481C-ADBF-4CD703894DB3}" destId="{5CA4A117-A1FF-46AA-865A-227DF4444ED5}" srcOrd="0" destOrd="0" presId="urn:microsoft.com/office/officeart/2005/8/layout/process5"/>
    <dgm:cxn modelId="{3AED55DD-F54E-4F7B-9910-E2D6B11FFA52}" type="presParOf" srcId="{991CCAB3-0275-4BB2-B40C-5F2AED018D7A}" destId="{9EAE9A4A-6072-48C2-B70E-9837032E9AC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F35E2D-A8AF-4135-AA19-BFC896A57A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DC6747-2A78-4C3E-AACA-13A35B9A6C3A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B5A990B-0057-4A78-BAFC-C3F605899021}" type="parTrans" cxnId="{362DD1AB-28F7-421E-A628-138DADB202FD}">
      <dgm:prSet/>
      <dgm:spPr/>
      <dgm:t>
        <a:bodyPr/>
        <a:lstStyle/>
        <a:p>
          <a:endParaRPr lang="en-US"/>
        </a:p>
      </dgm:t>
    </dgm:pt>
    <dgm:pt modelId="{A951993E-910C-4096-934D-75AB507D2FDA}" type="sibTrans" cxnId="{362DD1AB-28F7-421E-A628-138DADB202FD}">
      <dgm:prSet/>
      <dgm:spPr/>
      <dgm:t>
        <a:bodyPr/>
        <a:lstStyle/>
        <a:p>
          <a:endParaRPr lang="en-US"/>
        </a:p>
      </dgm:t>
    </dgm:pt>
    <dgm:pt modelId="{27558668-DB18-4FE1-880F-1F209D9E8803}">
      <dgm:prSet phldrT="[Text]"/>
      <dgm:spPr/>
      <dgm:t>
        <a:bodyPr/>
        <a:lstStyle/>
        <a:p>
          <a:r>
            <a:rPr lang="en-US" dirty="0"/>
            <a:t>Estimation</a:t>
          </a:r>
        </a:p>
        <a:p>
          <a:r>
            <a:rPr lang="en-US" dirty="0"/>
            <a:t>(training)</a:t>
          </a:r>
        </a:p>
      </dgm:t>
    </dgm:pt>
    <dgm:pt modelId="{98F53ACA-65BF-429E-BF1B-5F46BA10C69E}" type="parTrans" cxnId="{0368E739-96DC-4E4A-9B74-FBDBC310A5FB}">
      <dgm:prSet/>
      <dgm:spPr/>
      <dgm:t>
        <a:bodyPr/>
        <a:lstStyle/>
        <a:p>
          <a:endParaRPr lang="en-US"/>
        </a:p>
      </dgm:t>
    </dgm:pt>
    <dgm:pt modelId="{45B440C7-EC6D-4835-8F77-D4BB07E8D9CD}" type="sibTrans" cxnId="{0368E739-96DC-4E4A-9B74-FBDBC310A5FB}">
      <dgm:prSet/>
      <dgm:spPr/>
      <dgm:t>
        <a:bodyPr/>
        <a:lstStyle/>
        <a:p>
          <a:endParaRPr lang="en-US"/>
        </a:p>
      </dgm:t>
    </dgm:pt>
    <dgm:pt modelId="{F83530EB-39B7-44BB-93F4-1B5B524A370B}">
      <dgm:prSet phldrT="[Text]"/>
      <dgm:spPr/>
      <dgm:t>
        <a:bodyPr/>
        <a:lstStyle/>
        <a:p>
          <a:r>
            <a:rPr lang="en-US" dirty="0"/>
            <a:t>Validation</a:t>
          </a:r>
        </a:p>
        <a:p>
          <a:r>
            <a:rPr lang="en-US" dirty="0"/>
            <a:t>(testing)</a:t>
          </a:r>
        </a:p>
      </dgm:t>
    </dgm:pt>
    <dgm:pt modelId="{E4606701-40B6-43A9-B172-93AF16F2F6D0}" type="parTrans" cxnId="{0762F5C9-89DE-4862-8E69-A51376068073}">
      <dgm:prSet/>
      <dgm:spPr/>
      <dgm:t>
        <a:bodyPr/>
        <a:lstStyle/>
        <a:p>
          <a:endParaRPr lang="en-US"/>
        </a:p>
      </dgm:t>
    </dgm:pt>
    <dgm:pt modelId="{33658DA8-ECF9-4428-BD8C-6C83947AD50A}" type="sibTrans" cxnId="{0762F5C9-89DE-4862-8E69-A51376068073}">
      <dgm:prSet/>
      <dgm:spPr/>
      <dgm:t>
        <a:bodyPr/>
        <a:lstStyle/>
        <a:p>
          <a:endParaRPr lang="en-US" dirty="0"/>
        </a:p>
      </dgm:t>
    </dgm:pt>
    <dgm:pt modelId="{6A2053A4-9A06-4667-9ED9-ADA82EAFFA4E}">
      <dgm:prSet phldrT="[Text]"/>
      <dgm:spPr/>
      <dgm:t>
        <a:bodyPr/>
        <a:lstStyle/>
        <a:p>
          <a:r>
            <a:rPr lang="en-US" dirty="0"/>
            <a:t>Domain Assumption Elicitation</a:t>
          </a:r>
        </a:p>
      </dgm:t>
    </dgm:pt>
    <dgm:pt modelId="{B0595638-FF04-47C1-86E0-A6AF21A825B1}" type="parTrans" cxnId="{E8AAA05B-FCA1-4547-9CFF-78F1FBA44419}">
      <dgm:prSet/>
      <dgm:spPr/>
      <dgm:t>
        <a:bodyPr/>
        <a:lstStyle/>
        <a:p>
          <a:endParaRPr lang="en-US"/>
        </a:p>
      </dgm:t>
    </dgm:pt>
    <dgm:pt modelId="{C96C160C-D05E-4D28-B2BB-F5540C8F4CD3}" type="sibTrans" cxnId="{E8AAA05B-FCA1-4547-9CFF-78F1FBA44419}">
      <dgm:prSet/>
      <dgm:spPr/>
      <dgm:t>
        <a:bodyPr/>
        <a:lstStyle/>
        <a:p>
          <a:endParaRPr lang="en-US"/>
        </a:p>
      </dgm:t>
    </dgm:pt>
    <dgm:pt modelId="{72D0F0B8-0655-4024-B075-00B5CE13DCC8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D2AF115A-DA75-4CEC-9BC2-4ED9AD414D5C}" type="parTrans" cxnId="{220E1223-4A58-4BAA-89BF-A9862837EF74}">
      <dgm:prSet/>
      <dgm:spPr/>
      <dgm:t>
        <a:bodyPr/>
        <a:lstStyle/>
        <a:p>
          <a:endParaRPr lang="en-US"/>
        </a:p>
      </dgm:t>
    </dgm:pt>
    <dgm:pt modelId="{51FDABBA-67C5-4310-B1DE-A1969221DC21}" type="sibTrans" cxnId="{220E1223-4A58-4BAA-89BF-A9862837EF74}">
      <dgm:prSet/>
      <dgm:spPr/>
      <dgm:t>
        <a:bodyPr/>
        <a:lstStyle/>
        <a:p>
          <a:endParaRPr lang="en-US"/>
        </a:p>
      </dgm:t>
    </dgm:pt>
    <dgm:pt modelId="{15306B5C-DAB2-45D2-BCFD-CFC52F1AE132}">
      <dgm:prSet phldrT="[Text]"/>
      <dgm:spPr/>
      <dgm:t>
        <a:bodyPr/>
        <a:lstStyle/>
        <a:p>
          <a:r>
            <a:rPr lang="en-US" dirty="0"/>
            <a:t>Inference (Confidence Intervals)</a:t>
          </a:r>
        </a:p>
      </dgm:t>
    </dgm:pt>
    <dgm:pt modelId="{1A7B73FA-BE48-48FD-B76C-EF40B9CA7E8E}" type="parTrans" cxnId="{80D121EE-3763-43FB-89D9-111D20ADA4E8}">
      <dgm:prSet/>
      <dgm:spPr/>
      <dgm:t>
        <a:bodyPr/>
        <a:lstStyle/>
        <a:p>
          <a:endParaRPr lang="en-US"/>
        </a:p>
      </dgm:t>
    </dgm:pt>
    <dgm:pt modelId="{FADB9E2C-9799-4081-8308-A346A6934679}" type="sibTrans" cxnId="{80D121EE-3763-43FB-89D9-111D20ADA4E8}">
      <dgm:prSet/>
      <dgm:spPr/>
      <dgm:t>
        <a:bodyPr/>
        <a:lstStyle/>
        <a:p>
          <a:endParaRPr lang="en-US"/>
        </a:p>
      </dgm:t>
    </dgm:pt>
    <dgm:pt modelId="{2560291F-2BF3-4135-9D37-FA67B2136D23}" type="pres">
      <dgm:prSet presAssocID="{EDF35E2D-A8AF-4135-AA19-BFC896A57A5B}" presName="Name0" presStyleCnt="0">
        <dgm:presLayoutVars>
          <dgm:dir/>
          <dgm:resizeHandles val="exact"/>
        </dgm:presLayoutVars>
      </dgm:prSet>
      <dgm:spPr/>
    </dgm:pt>
    <dgm:pt modelId="{41F773A9-1471-4111-97A7-6B9FD63CBD28}" type="pres">
      <dgm:prSet presAssocID="{9CDC6747-2A78-4C3E-AACA-13A35B9A6C3A}" presName="node" presStyleLbl="node1" presStyleIdx="0" presStyleCnt="6">
        <dgm:presLayoutVars>
          <dgm:bulletEnabled val="1"/>
        </dgm:presLayoutVars>
      </dgm:prSet>
      <dgm:spPr/>
    </dgm:pt>
    <dgm:pt modelId="{799C908E-7728-490F-98A4-EA8DFE6F5AEA}" type="pres">
      <dgm:prSet presAssocID="{A951993E-910C-4096-934D-75AB507D2FDA}" presName="sibTrans" presStyleLbl="sibTrans2D1" presStyleIdx="0" presStyleCnt="5"/>
      <dgm:spPr/>
    </dgm:pt>
    <dgm:pt modelId="{55512C91-C1B1-437C-BB17-E76D8CA49835}" type="pres">
      <dgm:prSet presAssocID="{A951993E-910C-4096-934D-75AB507D2FDA}" presName="connectorText" presStyleLbl="sibTrans2D1" presStyleIdx="0" presStyleCnt="5"/>
      <dgm:spPr/>
    </dgm:pt>
    <dgm:pt modelId="{B442865C-6E12-4B99-B12E-2B98F4ABF26F}" type="pres">
      <dgm:prSet presAssocID="{6A2053A4-9A06-4667-9ED9-ADA82EAFFA4E}" presName="node" presStyleLbl="node1" presStyleIdx="1" presStyleCnt="6">
        <dgm:presLayoutVars>
          <dgm:bulletEnabled val="1"/>
        </dgm:presLayoutVars>
      </dgm:prSet>
      <dgm:spPr/>
    </dgm:pt>
    <dgm:pt modelId="{A585E2D5-DDC0-4089-A298-ABF36AF7F087}" type="pres">
      <dgm:prSet presAssocID="{C96C160C-D05E-4D28-B2BB-F5540C8F4CD3}" presName="sibTrans" presStyleLbl="sibTrans2D1" presStyleIdx="1" presStyleCnt="5"/>
      <dgm:spPr/>
    </dgm:pt>
    <dgm:pt modelId="{07CAA293-5835-4256-B953-068439889290}" type="pres">
      <dgm:prSet presAssocID="{C96C160C-D05E-4D28-B2BB-F5540C8F4CD3}" presName="connectorText" presStyleLbl="sibTrans2D1" presStyleIdx="1" presStyleCnt="5"/>
      <dgm:spPr/>
    </dgm:pt>
    <dgm:pt modelId="{E3522795-F8BD-4306-B33A-92C194C4F8CD}" type="pres">
      <dgm:prSet presAssocID="{72D0F0B8-0655-4024-B075-00B5CE13DCC8}" presName="node" presStyleLbl="node1" presStyleIdx="2" presStyleCnt="6">
        <dgm:presLayoutVars>
          <dgm:bulletEnabled val="1"/>
        </dgm:presLayoutVars>
      </dgm:prSet>
      <dgm:spPr/>
    </dgm:pt>
    <dgm:pt modelId="{801E1E22-F6A5-4323-9DD4-C2A69D36E838}" type="pres">
      <dgm:prSet presAssocID="{51FDABBA-67C5-4310-B1DE-A1969221DC21}" presName="sibTrans" presStyleLbl="sibTrans2D1" presStyleIdx="2" presStyleCnt="5"/>
      <dgm:spPr/>
    </dgm:pt>
    <dgm:pt modelId="{AE8403F7-B9CA-435A-B16F-9162ED7355D0}" type="pres">
      <dgm:prSet presAssocID="{51FDABBA-67C5-4310-B1DE-A1969221DC21}" presName="connectorText" presStyleLbl="sibTrans2D1" presStyleIdx="2" presStyleCnt="5"/>
      <dgm:spPr/>
    </dgm:pt>
    <dgm:pt modelId="{A9BB5528-3C8B-471C-AFE5-6BBABEE59A99}" type="pres">
      <dgm:prSet presAssocID="{27558668-DB18-4FE1-880F-1F209D9E8803}" presName="node" presStyleLbl="node1" presStyleIdx="3" presStyleCnt="6">
        <dgm:presLayoutVars>
          <dgm:bulletEnabled val="1"/>
        </dgm:presLayoutVars>
      </dgm:prSet>
      <dgm:spPr/>
    </dgm:pt>
    <dgm:pt modelId="{760FDF7C-315E-4776-A79F-0F13930FA5A4}" type="pres">
      <dgm:prSet presAssocID="{45B440C7-EC6D-4835-8F77-D4BB07E8D9CD}" presName="sibTrans" presStyleLbl="sibTrans2D1" presStyleIdx="3" presStyleCnt="5"/>
      <dgm:spPr/>
    </dgm:pt>
    <dgm:pt modelId="{97A784FF-D1A7-483A-A349-4B24C82B8F01}" type="pres">
      <dgm:prSet presAssocID="{45B440C7-EC6D-4835-8F77-D4BB07E8D9CD}" presName="connectorText" presStyleLbl="sibTrans2D1" presStyleIdx="3" presStyleCnt="5"/>
      <dgm:spPr/>
    </dgm:pt>
    <dgm:pt modelId="{3A292899-D4CB-4480-B98D-1DC97DF151C9}" type="pres">
      <dgm:prSet presAssocID="{F83530EB-39B7-44BB-93F4-1B5B524A370B}" presName="node" presStyleLbl="node1" presStyleIdx="4" presStyleCnt="6">
        <dgm:presLayoutVars>
          <dgm:bulletEnabled val="1"/>
        </dgm:presLayoutVars>
      </dgm:prSet>
      <dgm:spPr/>
    </dgm:pt>
    <dgm:pt modelId="{AA200D7D-BED0-460F-A349-78A142A5323C}" type="pres">
      <dgm:prSet presAssocID="{33658DA8-ECF9-4428-BD8C-6C83947AD50A}" presName="sibTrans" presStyleLbl="sibTrans2D1" presStyleIdx="4" presStyleCnt="5" custAng="5400000" custLinFactX="128541" custLinFactY="100000" custLinFactNeighborX="200000" custLinFactNeighborY="127277"/>
      <dgm:spPr/>
    </dgm:pt>
    <dgm:pt modelId="{AC8DF10C-18AF-43FB-B1A1-1AC7E4CED0FA}" type="pres">
      <dgm:prSet presAssocID="{33658DA8-ECF9-4428-BD8C-6C83947AD50A}" presName="connectorText" presStyleLbl="sibTrans2D1" presStyleIdx="4" presStyleCnt="5"/>
      <dgm:spPr/>
    </dgm:pt>
    <dgm:pt modelId="{14ADAECA-3C71-4955-B41F-F9FF7C3FCD9A}" type="pres">
      <dgm:prSet presAssocID="{15306B5C-DAB2-45D2-BCFD-CFC52F1AE132}" presName="node" presStyleLbl="node1" presStyleIdx="5" presStyleCnt="6">
        <dgm:presLayoutVars>
          <dgm:bulletEnabled val="1"/>
        </dgm:presLayoutVars>
      </dgm:prSet>
      <dgm:spPr/>
    </dgm:pt>
  </dgm:ptLst>
  <dgm:cxnLst>
    <dgm:cxn modelId="{AB1C920C-6E73-4AAE-A368-211154E04618}" type="presOf" srcId="{72D0F0B8-0655-4024-B075-00B5CE13DCC8}" destId="{E3522795-F8BD-4306-B33A-92C194C4F8CD}" srcOrd="0" destOrd="0" presId="urn:microsoft.com/office/officeart/2005/8/layout/process1"/>
    <dgm:cxn modelId="{C5F19F11-B126-46CB-A3A8-64F0CC0ADD7E}" type="presOf" srcId="{27558668-DB18-4FE1-880F-1F209D9E8803}" destId="{A9BB5528-3C8B-471C-AFE5-6BBABEE59A99}" srcOrd="0" destOrd="0" presId="urn:microsoft.com/office/officeart/2005/8/layout/process1"/>
    <dgm:cxn modelId="{220E1223-4A58-4BAA-89BF-A9862837EF74}" srcId="{EDF35E2D-A8AF-4135-AA19-BFC896A57A5B}" destId="{72D0F0B8-0655-4024-B075-00B5CE13DCC8}" srcOrd="2" destOrd="0" parTransId="{D2AF115A-DA75-4CEC-9BC2-4ED9AD414D5C}" sibTransId="{51FDABBA-67C5-4310-B1DE-A1969221DC21}"/>
    <dgm:cxn modelId="{48F6E124-4D81-4753-9ABE-F4CFDA134B46}" type="presOf" srcId="{33658DA8-ECF9-4428-BD8C-6C83947AD50A}" destId="{AC8DF10C-18AF-43FB-B1A1-1AC7E4CED0FA}" srcOrd="1" destOrd="0" presId="urn:microsoft.com/office/officeart/2005/8/layout/process1"/>
    <dgm:cxn modelId="{2DFB5327-9A8A-4CE9-861B-26704B6530CB}" type="presOf" srcId="{33658DA8-ECF9-4428-BD8C-6C83947AD50A}" destId="{AA200D7D-BED0-460F-A349-78A142A5323C}" srcOrd="0" destOrd="0" presId="urn:microsoft.com/office/officeart/2005/8/layout/process1"/>
    <dgm:cxn modelId="{0368E739-96DC-4E4A-9B74-FBDBC310A5FB}" srcId="{EDF35E2D-A8AF-4135-AA19-BFC896A57A5B}" destId="{27558668-DB18-4FE1-880F-1F209D9E8803}" srcOrd="3" destOrd="0" parTransId="{98F53ACA-65BF-429E-BF1B-5F46BA10C69E}" sibTransId="{45B440C7-EC6D-4835-8F77-D4BB07E8D9CD}"/>
    <dgm:cxn modelId="{E8AAA05B-FCA1-4547-9CFF-78F1FBA44419}" srcId="{EDF35E2D-A8AF-4135-AA19-BFC896A57A5B}" destId="{6A2053A4-9A06-4667-9ED9-ADA82EAFFA4E}" srcOrd="1" destOrd="0" parTransId="{B0595638-FF04-47C1-86E0-A6AF21A825B1}" sibTransId="{C96C160C-D05E-4D28-B2BB-F5540C8F4CD3}"/>
    <dgm:cxn modelId="{8C8EAB62-BAC8-4C99-904D-15CE734640BA}" type="presOf" srcId="{A951993E-910C-4096-934D-75AB507D2FDA}" destId="{799C908E-7728-490F-98A4-EA8DFE6F5AEA}" srcOrd="0" destOrd="0" presId="urn:microsoft.com/office/officeart/2005/8/layout/process1"/>
    <dgm:cxn modelId="{29A1A36E-D23C-4150-82FC-42006F12487C}" type="presOf" srcId="{9CDC6747-2A78-4C3E-AACA-13A35B9A6C3A}" destId="{41F773A9-1471-4111-97A7-6B9FD63CBD28}" srcOrd="0" destOrd="0" presId="urn:microsoft.com/office/officeart/2005/8/layout/process1"/>
    <dgm:cxn modelId="{5CF2907B-712A-42A0-AC7A-F533A1124954}" type="presOf" srcId="{45B440C7-EC6D-4835-8F77-D4BB07E8D9CD}" destId="{760FDF7C-315E-4776-A79F-0F13930FA5A4}" srcOrd="0" destOrd="0" presId="urn:microsoft.com/office/officeart/2005/8/layout/process1"/>
    <dgm:cxn modelId="{FB85567E-B13E-49A1-909C-530548C74236}" type="presOf" srcId="{EDF35E2D-A8AF-4135-AA19-BFC896A57A5B}" destId="{2560291F-2BF3-4135-9D37-FA67B2136D23}" srcOrd="0" destOrd="0" presId="urn:microsoft.com/office/officeart/2005/8/layout/process1"/>
    <dgm:cxn modelId="{8D6AD985-C592-4F48-A1FA-8DABBFC94240}" type="presOf" srcId="{51FDABBA-67C5-4310-B1DE-A1969221DC21}" destId="{AE8403F7-B9CA-435A-B16F-9162ED7355D0}" srcOrd="1" destOrd="0" presId="urn:microsoft.com/office/officeart/2005/8/layout/process1"/>
    <dgm:cxn modelId="{F1FA6A99-D3EB-4833-A5A4-E7BAF9DCBC1F}" type="presOf" srcId="{45B440C7-EC6D-4835-8F77-D4BB07E8D9CD}" destId="{97A784FF-D1A7-483A-A349-4B24C82B8F01}" srcOrd="1" destOrd="0" presId="urn:microsoft.com/office/officeart/2005/8/layout/process1"/>
    <dgm:cxn modelId="{29C6BBA5-98F7-4ED6-B82B-7389C7F5E20E}" type="presOf" srcId="{C96C160C-D05E-4D28-B2BB-F5540C8F4CD3}" destId="{07CAA293-5835-4256-B953-068439889290}" srcOrd="1" destOrd="0" presId="urn:microsoft.com/office/officeart/2005/8/layout/process1"/>
    <dgm:cxn modelId="{CF13EAA5-26A4-47EE-87A6-A474D00DA6F5}" type="presOf" srcId="{F83530EB-39B7-44BB-93F4-1B5B524A370B}" destId="{3A292899-D4CB-4480-B98D-1DC97DF151C9}" srcOrd="0" destOrd="0" presId="urn:microsoft.com/office/officeart/2005/8/layout/process1"/>
    <dgm:cxn modelId="{362DD1AB-28F7-421E-A628-138DADB202FD}" srcId="{EDF35E2D-A8AF-4135-AA19-BFC896A57A5B}" destId="{9CDC6747-2A78-4C3E-AACA-13A35B9A6C3A}" srcOrd="0" destOrd="0" parTransId="{CB5A990B-0057-4A78-BAFC-C3F605899021}" sibTransId="{A951993E-910C-4096-934D-75AB507D2FDA}"/>
    <dgm:cxn modelId="{E7BC88BF-77D0-47D4-B936-B09CCCAB9B81}" type="presOf" srcId="{C96C160C-D05E-4D28-B2BB-F5540C8F4CD3}" destId="{A585E2D5-DDC0-4089-A298-ABF36AF7F087}" srcOrd="0" destOrd="0" presId="urn:microsoft.com/office/officeart/2005/8/layout/process1"/>
    <dgm:cxn modelId="{455FA0C6-1E35-4C69-8BB7-3DD9722851DC}" type="presOf" srcId="{6A2053A4-9A06-4667-9ED9-ADA82EAFFA4E}" destId="{B442865C-6E12-4B99-B12E-2B98F4ABF26F}" srcOrd="0" destOrd="0" presId="urn:microsoft.com/office/officeart/2005/8/layout/process1"/>
    <dgm:cxn modelId="{0762F5C9-89DE-4862-8E69-A51376068073}" srcId="{EDF35E2D-A8AF-4135-AA19-BFC896A57A5B}" destId="{F83530EB-39B7-44BB-93F4-1B5B524A370B}" srcOrd="4" destOrd="0" parTransId="{E4606701-40B6-43A9-B172-93AF16F2F6D0}" sibTransId="{33658DA8-ECF9-4428-BD8C-6C83947AD50A}"/>
    <dgm:cxn modelId="{2153A7CE-5037-4604-96E8-C81DA9475422}" type="presOf" srcId="{15306B5C-DAB2-45D2-BCFD-CFC52F1AE132}" destId="{14ADAECA-3C71-4955-B41F-F9FF7C3FCD9A}" srcOrd="0" destOrd="0" presId="urn:microsoft.com/office/officeart/2005/8/layout/process1"/>
    <dgm:cxn modelId="{868DC3E4-C10B-4CDE-835B-63909FC21E32}" type="presOf" srcId="{A951993E-910C-4096-934D-75AB507D2FDA}" destId="{55512C91-C1B1-437C-BB17-E76D8CA49835}" srcOrd="1" destOrd="0" presId="urn:microsoft.com/office/officeart/2005/8/layout/process1"/>
    <dgm:cxn modelId="{7058FAE7-48C0-42B9-8FF8-317EB7EEE5BC}" type="presOf" srcId="{51FDABBA-67C5-4310-B1DE-A1969221DC21}" destId="{801E1E22-F6A5-4323-9DD4-C2A69D36E838}" srcOrd="0" destOrd="0" presId="urn:microsoft.com/office/officeart/2005/8/layout/process1"/>
    <dgm:cxn modelId="{80D121EE-3763-43FB-89D9-111D20ADA4E8}" srcId="{EDF35E2D-A8AF-4135-AA19-BFC896A57A5B}" destId="{15306B5C-DAB2-45D2-BCFD-CFC52F1AE132}" srcOrd="5" destOrd="0" parTransId="{1A7B73FA-BE48-48FD-B76C-EF40B9CA7E8E}" sibTransId="{FADB9E2C-9799-4081-8308-A346A6934679}"/>
    <dgm:cxn modelId="{65B43A54-B926-4C75-BA4F-DB3A878327ED}" type="presParOf" srcId="{2560291F-2BF3-4135-9D37-FA67B2136D23}" destId="{41F773A9-1471-4111-97A7-6B9FD63CBD28}" srcOrd="0" destOrd="0" presId="urn:microsoft.com/office/officeart/2005/8/layout/process1"/>
    <dgm:cxn modelId="{DD1F43CA-2328-4243-80A9-37EE979D34AE}" type="presParOf" srcId="{2560291F-2BF3-4135-9D37-FA67B2136D23}" destId="{799C908E-7728-490F-98A4-EA8DFE6F5AEA}" srcOrd="1" destOrd="0" presId="urn:microsoft.com/office/officeart/2005/8/layout/process1"/>
    <dgm:cxn modelId="{797005A3-095A-44DE-8AB6-A4EF73108ED9}" type="presParOf" srcId="{799C908E-7728-490F-98A4-EA8DFE6F5AEA}" destId="{55512C91-C1B1-437C-BB17-E76D8CA49835}" srcOrd="0" destOrd="0" presId="urn:microsoft.com/office/officeart/2005/8/layout/process1"/>
    <dgm:cxn modelId="{5A4BD7FE-4DE1-477A-AC2B-244A8801F5B6}" type="presParOf" srcId="{2560291F-2BF3-4135-9D37-FA67B2136D23}" destId="{B442865C-6E12-4B99-B12E-2B98F4ABF26F}" srcOrd="2" destOrd="0" presId="urn:microsoft.com/office/officeart/2005/8/layout/process1"/>
    <dgm:cxn modelId="{101AAF70-32B6-4B26-A9C9-52A111567745}" type="presParOf" srcId="{2560291F-2BF3-4135-9D37-FA67B2136D23}" destId="{A585E2D5-DDC0-4089-A298-ABF36AF7F087}" srcOrd="3" destOrd="0" presId="urn:microsoft.com/office/officeart/2005/8/layout/process1"/>
    <dgm:cxn modelId="{B67B641E-DCB6-469A-9DA7-2AC6686DA8DD}" type="presParOf" srcId="{A585E2D5-DDC0-4089-A298-ABF36AF7F087}" destId="{07CAA293-5835-4256-B953-068439889290}" srcOrd="0" destOrd="0" presId="urn:microsoft.com/office/officeart/2005/8/layout/process1"/>
    <dgm:cxn modelId="{30507ABE-CC0C-4705-9E4C-E1B4B3454789}" type="presParOf" srcId="{2560291F-2BF3-4135-9D37-FA67B2136D23}" destId="{E3522795-F8BD-4306-B33A-92C194C4F8CD}" srcOrd="4" destOrd="0" presId="urn:microsoft.com/office/officeart/2005/8/layout/process1"/>
    <dgm:cxn modelId="{86B83C8C-1767-4D63-8D3B-648F21ABAA5F}" type="presParOf" srcId="{2560291F-2BF3-4135-9D37-FA67B2136D23}" destId="{801E1E22-F6A5-4323-9DD4-C2A69D36E838}" srcOrd="5" destOrd="0" presId="urn:microsoft.com/office/officeart/2005/8/layout/process1"/>
    <dgm:cxn modelId="{2C788449-5953-446F-B67F-04DC62B60E42}" type="presParOf" srcId="{801E1E22-F6A5-4323-9DD4-C2A69D36E838}" destId="{AE8403F7-B9CA-435A-B16F-9162ED7355D0}" srcOrd="0" destOrd="0" presId="urn:microsoft.com/office/officeart/2005/8/layout/process1"/>
    <dgm:cxn modelId="{C8B28CC3-244C-4567-A5C2-0A926864DD47}" type="presParOf" srcId="{2560291F-2BF3-4135-9D37-FA67B2136D23}" destId="{A9BB5528-3C8B-471C-AFE5-6BBABEE59A99}" srcOrd="6" destOrd="0" presId="urn:microsoft.com/office/officeart/2005/8/layout/process1"/>
    <dgm:cxn modelId="{C7069980-91A5-4379-BF0F-2A0FB753B79A}" type="presParOf" srcId="{2560291F-2BF3-4135-9D37-FA67B2136D23}" destId="{760FDF7C-315E-4776-A79F-0F13930FA5A4}" srcOrd="7" destOrd="0" presId="urn:microsoft.com/office/officeart/2005/8/layout/process1"/>
    <dgm:cxn modelId="{2AEF3A2B-81C6-4355-B266-3CC1C7B1A9D6}" type="presParOf" srcId="{760FDF7C-315E-4776-A79F-0F13930FA5A4}" destId="{97A784FF-D1A7-483A-A349-4B24C82B8F01}" srcOrd="0" destOrd="0" presId="urn:microsoft.com/office/officeart/2005/8/layout/process1"/>
    <dgm:cxn modelId="{4809BEE7-48C6-4500-A45C-30DCBC00B6CE}" type="presParOf" srcId="{2560291F-2BF3-4135-9D37-FA67B2136D23}" destId="{3A292899-D4CB-4480-B98D-1DC97DF151C9}" srcOrd="8" destOrd="0" presId="urn:microsoft.com/office/officeart/2005/8/layout/process1"/>
    <dgm:cxn modelId="{3221F238-6910-49C5-8043-9AFA32E51DD7}" type="presParOf" srcId="{2560291F-2BF3-4135-9D37-FA67B2136D23}" destId="{AA200D7D-BED0-460F-A349-78A142A5323C}" srcOrd="9" destOrd="0" presId="urn:microsoft.com/office/officeart/2005/8/layout/process1"/>
    <dgm:cxn modelId="{F2C2A7A7-6351-4564-BDE8-37CC4639E603}" type="presParOf" srcId="{AA200D7D-BED0-460F-A349-78A142A5323C}" destId="{AC8DF10C-18AF-43FB-B1A1-1AC7E4CED0FA}" srcOrd="0" destOrd="0" presId="urn:microsoft.com/office/officeart/2005/8/layout/process1"/>
    <dgm:cxn modelId="{769B2DBF-47DC-4426-8C5B-1CD6282D3B07}" type="presParOf" srcId="{2560291F-2BF3-4135-9D37-FA67B2136D23}" destId="{14ADAECA-3C71-4955-B41F-F9FF7C3FCD9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6590168" y="3829969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8768-037C-49DE-A1DB-DE887DA31B0B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Causal Inference with Experiments</a:t>
          </a:r>
        </a:p>
      </dsp:txBody>
      <dsp:txXfrm>
        <a:off x="31015" y="706563"/>
        <a:ext cx="1506815" cy="882133"/>
      </dsp:txXfrm>
    </dsp:sp>
    <dsp:sp modelId="{5FD5BCC1-9E24-402A-B9A4-83A57EEA6166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1031439"/>
        <a:ext cx="231757" cy="232382"/>
      </dsp:txXfrm>
    </dsp:sp>
    <dsp:sp modelId="{CFFCBEBA-4E47-45C5-93CE-DCAB879DDAEB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Linear Models</a:t>
          </a:r>
        </a:p>
      </dsp:txBody>
      <dsp:txXfrm>
        <a:off x="2217400" y="706563"/>
        <a:ext cx="1506815" cy="882133"/>
      </dsp:txXfrm>
    </dsp:sp>
    <dsp:sp modelId="{E6321012-EB24-4963-82D0-930510E4F6A2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1031439"/>
        <a:ext cx="231757" cy="232382"/>
      </dsp:txXfrm>
    </dsp:sp>
    <dsp:sp modelId="{215A2429-C01A-4AB5-B742-303D0E1532B6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High-Dim Linear Models</a:t>
          </a:r>
        </a:p>
      </dsp:txBody>
      <dsp:txXfrm>
        <a:off x="4403784" y="706563"/>
        <a:ext cx="1506815" cy="882133"/>
      </dsp:txXfrm>
    </dsp:sp>
    <dsp:sp modelId="{29D0EE36-F422-484A-85A6-285107F92C26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1031439"/>
        <a:ext cx="231757" cy="232382"/>
      </dsp:txXfrm>
    </dsp:sp>
    <dsp:sp modelId="{532AC6A3-9D32-422A-8B50-C8B5D1ED0FFD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and Predictive Effects with High-Dim Linear Models</a:t>
          </a:r>
        </a:p>
      </dsp:txBody>
      <dsp:txXfrm>
        <a:off x="6590168" y="706563"/>
        <a:ext cx="1506815" cy="882133"/>
      </dsp:txXfrm>
    </dsp:sp>
    <dsp:sp modelId="{5B2F4D73-29F1-4F2A-A88F-74479DE8360A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227386" y="1753570"/>
        <a:ext cx="232382" cy="231757"/>
      </dsp:txXfrm>
    </dsp:sp>
    <dsp:sp modelId="{FA9C61A7-D71C-4E26-BB75-02F93EF1DA91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Potential Outcomes and Conditional </a:t>
          </a:r>
          <a:r>
            <a:rPr lang="en-US" sz="1300" kern="1200" dirty="0" err="1"/>
            <a:t>Ignorability</a:t>
          </a:r>
          <a:endParaRPr lang="en-US" sz="1300" kern="1200" dirty="0"/>
        </a:p>
      </dsp:txBody>
      <dsp:txXfrm>
        <a:off x="6590168" y="2268266"/>
        <a:ext cx="1506815" cy="882133"/>
      </dsp:txXfrm>
    </dsp:sp>
    <dsp:sp modelId="{D24DBE7C-E775-4D75-B363-11A5AAEABD64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193538" y="2593142"/>
        <a:ext cx="231757" cy="232382"/>
      </dsp:txXfrm>
    </dsp:sp>
    <dsp:sp modelId="{ECAA4B5B-0698-4AFA-96E6-77AE1D26B1FE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Structural Equation Models and Conditional Exogeneity</a:t>
          </a:r>
        </a:p>
      </dsp:txBody>
      <dsp:txXfrm>
        <a:off x="4403784" y="2268266"/>
        <a:ext cx="1506815" cy="882133"/>
      </dsp:txXfrm>
    </dsp:sp>
    <dsp:sp modelId="{DFDBDAD3-1419-46EC-BCFA-9A850044C4CD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07153" y="2593142"/>
        <a:ext cx="231757" cy="232382"/>
      </dsp:txXfrm>
    </dsp:sp>
    <dsp:sp modelId="{05D3B237-1464-40E6-90D7-8935B2A1A65B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Directed Acyclic Graphs</a:t>
          </a:r>
        </a:p>
      </dsp:txBody>
      <dsp:txXfrm>
        <a:off x="2217400" y="2268266"/>
        <a:ext cx="1506815" cy="882133"/>
      </dsp:txXfrm>
    </dsp:sp>
    <dsp:sp modelId="{6E4F5563-286F-4CC2-B844-19D5160794B6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20769" y="2593142"/>
        <a:ext cx="231757" cy="232382"/>
      </dsp:txXfrm>
    </dsp:sp>
    <dsp:sp modelId="{D5F9F8B9-B98C-452D-AFAB-EAA03B0B6352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with Non-Linear Models</a:t>
          </a:r>
        </a:p>
      </dsp:txBody>
      <dsp:txXfrm>
        <a:off x="31015" y="2268266"/>
        <a:ext cx="1506815" cy="882133"/>
      </dsp:txXfrm>
    </dsp:sp>
    <dsp:sp modelId="{3E308776-9A91-45D1-825F-90292745A233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68232" y="3315273"/>
        <a:ext cx="232382" cy="231757"/>
      </dsp:txXfrm>
    </dsp:sp>
    <dsp:sp modelId="{ACC39D55-B6BE-4C5F-8FD6-A3E8D5E07B59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Inference on Causal Effects with Non-Linear Models</a:t>
          </a:r>
        </a:p>
      </dsp:txBody>
      <dsp:txXfrm>
        <a:off x="31015" y="3829969"/>
        <a:ext cx="1506815" cy="882133"/>
      </dsp:txXfrm>
    </dsp:sp>
    <dsp:sp modelId="{B6E4B580-6648-4508-913E-48247E654693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02704" y="4154845"/>
        <a:ext cx="231757" cy="232382"/>
      </dsp:txXfrm>
    </dsp:sp>
    <dsp:sp modelId="{FED7D4CF-8D6F-4C60-AD50-09394EDB1804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Un-observed Confounding and Instruments</a:t>
          </a:r>
        </a:p>
      </dsp:txBody>
      <dsp:txXfrm>
        <a:off x="2217400" y="3829969"/>
        <a:ext cx="1506815" cy="882133"/>
      </dsp:txXfrm>
    </dsp:sp>
    <dsp:sp modelId="{014CB7E0-7DED-4E65-85C7-B662D8910863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89089" y="4154845"/>
        <a:ext cx="231757" cy="232382"/>
      </dsp:txXfrm>
    </dsp:sp>
    <dsp:sp modelId="{741E5167-9599-498D-9E8F-4F7AED7BE6C1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Estimation of Heterogeneous Causal Effects</a:t>
          </a:r>
        </a:p>
      </dsp:txBody>
      <dsp:txXfrm>
        <a:off x="4403784" y="3829969"/>
        <a:ext cx="1506815" cy="882133"/>
      </dsp:txXfrm>
    </dsp:sp>
    <dsp:sp modelId="{AFD2A3DA-9219-481C-ADBF-4CD703894DB3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075473" y="4154845"/>
        <a:ext cx="231757" cy="232382"/>
      </dsp:txXfrm>
    </dsp:sp>
    <dsp:sp modelId="{9EAE9A4A-6072-48C2-B70E-9837032E9AC6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Identification of Causal Effects in Longitudinal Data</a:t>
          </a:r>
        </a:p>
      </dsp:txBody>
      <dsp:txXfrm>
        <a:off x="6590168" y="3829969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73A9-1471-4111-97A7-6B9FD63CBD28}">
      <dsp:nvSpPr>
        <dsp:cNvPr id="0" name=""/>
        <dsp:cNvSpPr/>
      </dsp:nvSpPr>
      <dsp:spPr>
        <a:xfrm>
          <a:off x="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23725" y="2328037"/>
        <a:ext cx="1186900" cy="762592"/>
      </dsp:txXfrm>
    </dsp:sp>
    <dsp:sp modelId="{799C908E-7728-490F-98A4-EA8DFE6F5AEA}">
      <dsp:nvSpPr>
        <dsp:cNvPr id="0" name=""/>
        <dsp:cNvSpPr/>
      </dsp:nvSpPr>
      <dsp:spPr>
        <a:xfrm>
          <a:off x="135778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7785" y="2617498"/>
        <a:ext cx="183177" cy="183670"/>
      </dsp:txXfrm>
    </dsp:sp>
    <dsp:sp modelId="{B442865C-6E12-4B99-B12E-2B98F4ABF26F}">
      <dsp:nvSpPr>
        <dsp:cNvPr id="0" name=""/>
        <dsp:cNvSpPr/>
      </dsp:nvSpPr>
      <dsp:spPr>
        <a:xfrm>
          <a:off x="1728090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Assumption Elicitation</a:t>
          </a:r>
        </a:p>
      </dsp:txBody>
      <dsp:txXfrm>
        <a:off x="1751815" y="2328037"/>
        <a:ext cx="1186900" cy="762592"/>
      </dsp:txXfrm>
    </dsp:sp>
    <dsp:sp modelId="{A585E2D5-DDC0-4089-A298-ABF36AF7F087}">
      <dsp:nvSpPr>
        <dsp:cNvPr id="0" name=""/>
        <dsp:cNvSpPr/>
      </dsp:nvSpPr>
      <dsp:spPr>
        <a:xfrm>
          <a:off x="3085875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85875" y="2617498"/>
        <a:ext cx="183177" cy="183670"/>
      </dsp:txXfrm>
    </dsp:sp>
    <dsp:sp modelId="{E3522795-F8BD-4306-B33A-92C194C4F8CD}">
      <dsp:nvSpPr>
        <dsp:cNvPr id="0" name=""/>
        <dsp:cNvSpPr/>
      </dsp:nvSpPr>
      <dsp:spPr>
        <a:xfrm>
          <a:off x="345618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Identification</a:t>
          </a:r>
        </a:p>
      </dsp:txBody>
      <dsp:txXfrm>
        <a:off x="3479906" y="2328037"/>
        <a:ext cx="1186900" cy="762592"/>
      </dsp:txXfrm>
    </dsp:sp>
    <dsp:sp modelId="{801E1E22-F6A5-4323-9DD4-C2A69D36E838}">
      <dsp:nvSpPr>
        <dsp:cNvPr id="0" name=""/>
        <dsp:cNvSpPr/>
      </dsp:nvSpPr>
      <dsp:spPr>
        <a:xfrm>
          <a:off x="481396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13966" y="2617498"/>
        <a:ext cx="183177" cy="183670"/>
      </dsp:txXfrm>
    </dsp:sp>
    <dsp:sp modelId="{A9BB5528-3C8B-471C-AFE5-6BBABEE59A99}">
      <dsp:nvSpPr>
        <dsp:cNvPr id="0" name=""/>
        <dsp:cNvSpPr/>
      </dsp:nvSpPr>
      <dsp:spPr>
        <a:xfrm>
          <a:off x="5184271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(training)</a:t>
          </a:r>
        </a:p>
      </dsp:txBody>
      <dsp:txXfrm>
        <a:off x="5207996" y="2328037"/>
        <a:ext cx="1186900" cy="762592"/>
      </dsp:txXfrm>
    </dsp:sp>
    <dsp:sp modelId="{760FDF7C-315E-4776-A79F-0F13930FA5A4}">
      <dsp:nvSpPr>
        <dsp:cNvPr id="0" name=""/>
        <dsp:cNvSpPr/>
      </dsp:nvSpPr>
      <dsp:spPr>
        <a:xfrm>
          <a:off x="6542056" y="2556274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42056" y="2617498"/>
        <a:ext cx="183177" cy="183670"/>
      </dsp:txXfrm>
    </dsp:sp>
    <dsp:sp modelId="{3A292899-D4CB-4480-B98D-1DC97DF151C9}">
      <dsp:nvSpPr>
        <dsp:cNvPr id="0" name=""/>
        <dsp:cNvSpPr/>
      </dsp:nvSpPr>
      <dsp:spPr>
        <a:xfrm>
          <a:off x="691236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(testing)</a:t>
          </a:r>
        </a:p>
      </dsp:txBody>
      <dsp:txXfrm>
        <a:off x="6936087" y="2328037"/>
        <a:ext cx="1186900" cy="762592"/>
      </dsp:txXfrm>
    </dsp:sp>
    <dsp:sp modelId="{AA200D7D-BED0-460F-A349-78A142A5323C}">
      <dsp:nvSpPr>
        <dsp:cNvPr id="0" name=""/>
        <dsp:cNvSpPr/>
      </dsp:nvSpPr>
      <dsp:spPr>
        <a:xfrm rot="5400000">
          <a:off x="9129881" y="3252011"/>
          <a:ext cx="261682" cy="306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169134" y="3273983"/>
        <a:ext cx="183177" cy="183670"/>
      </dsp:txXfrm>
    </dsp:sp>
    <dsp:sp modelId="{14ADAECA-3C71-4955-B41F-F9FF7C3FCD9A}">
      <dsp:nvSpPr>
        <dsp:cNvPr id="0" name=""/>
        <dsp:cNvSpPr/>
      </dsp:nvSpPr>
      <dsp:spPr>
        <a:xfrm>
          <a:off x="8640452" y="2304312"/>
          <a:ext cx="1234350" cy="810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(Confidence Intervals)</a:t>
          </a:r>
        </a:p>
      </dsp:txBody>
      <dsp:txXfrm>
        <a:off x="8664177" y="2328037"/>
        <a:ext cx="1186900" cy="76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ED377-BA95-43A1-87AB-1C158AE39CC0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F7A4B-5B22-4BBA-909F-2ED8A79E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1E8-D1A8-4FA7-36F3-15AE1F20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5E944-F757-C71A-30FC-39B01DD4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476-D3A5-1843-8088-F2194FF7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0CAF-218B-323B-E00E-0A906EE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C4BC-6B68-1C45-655E-5E928A8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D74A-940B-9325-AC0E-4E312AF6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3D7F-F5FE-F556-1295-6CB334B3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DCC-A15C-0CBF-067C-6389C7D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05BC5-1A4B-CA85-6C92-9D8EDD36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5CBC-004A-2E47-33C0-2CCAC72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E5B93-41AC-018E-0D3C-2E7A6A77E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3BF44-0940-0A4F-B0E7-A444D0AA6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5EE4-78CD-1E3E-3FEB-15FC210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00B1-0971-A498-4784-33B44AA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A1D-139A-9E04-5249-08F1605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38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71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23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07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7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3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94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9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55EB-9647-5722-3E43-F0E79062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3119-2849-97A4-81E9-F58772AA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DF6D-4358-38E7-CA5F-0DFD11BE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5A6-F484-D0F0-DD4F-6430B3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7D59-14CF-12DF-A24D-BA867113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4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9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3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1270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40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7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1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770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0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56F-7582-F5E5-6760-0A4812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0176-1FFE-A4DC-BDDD-7AB0D783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21F2-D914-AA71-2A13-C6AD793C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1815-F32C-79C6-F80C-A5BBD2C0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1C5C-8202-C2B0-6F99-1BA0298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4F-7807-AF97-88C5-8E6D2FA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9397-89DF-65C1-9E32-81C93174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F490D-873A-0C48-46D6-D3C939037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FE2A9-3B82-EEB3-E11B-CF498EB6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18C81-3240-EC54-F4DF-4DFC3627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98B5-3F04-CF4D-2277-871D78E1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4C3F-45A7-DA67-F289-6F809EC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BB36-A006-B3F9-A145-70C6BCD2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71977-979A-99C0-CE46-6C1471937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7613D-1728-12D5-8D7F-D158B85E9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205F0-5FF5-2E8C-5914-D55636B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E2D11-B1D6-FD98-FEE3-B50DF9CA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E0587-0F4D-1056-2D6B-8D70001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69514-D4D3-1A0C-718A-0565EDC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F843-F750-3E88-99A3-567A705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F55A-A754-5EAB-2605-A5C089E6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B8E6A-683E-93FE-D008-2BB23694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B0FA-5B2A-D625-E59C-07418CA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8395A-8E7B-E646-828F-4F9AE880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31A2E-0DF7-4404-65B2-F3C992E4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90C0A-C670-4146-9E75-78C1E3C7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DE2-D029-A208-FC2A-F79160C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694B-7DBD-0C78-383F-42CAA4C0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58C2-1B9C-26CE-0DE4-294C23B5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A6462-808D-1E93-9819-52773353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4754-9004-74CF-72C6-30CF5B89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6DE7-1C51-233F-32DD-831DF75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9B7F-AB62-3B55-3377-85101AB6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7D260-78A4-5423-46E5-AB99F2983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6F8-A8D8-016E-8A9C-46BCE3891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54A23-94C1-BEFD-3F67-71C80972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5BF0-D34F-899D-1FB8-B37FD1C1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CC56-80A0-3F27-57FF-DF10380C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959D4-A39C-C2A9-E35A-17CBC20B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15EE-5F98-EAC8-3D57-93F05E54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F279-581C-0FF7-E891-4C053EA0E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A60F-DE6F-45D4-98F5-DAB0AE3C7AA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69D4-ACD8-E120-D12F-BA4F2A23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D0BB-1444-8ED2-EC8E-0F95756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9921-1366-4828-99D6-72E4CD98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42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12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0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0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5B5-ED69-27C1-9FB0-854DF4386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MS&amp;E 228: Heterogeneous Treatment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5C2F9-CD64-87A9-69E9-D402FA9F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Vasilis Syrgkanis</a:t>
            </a:r>
          </a:p>
          <a:p>
            <a:r>
              <a:rPr lang="en-US" dirty="0"/>
              <a:t>MS&amp;E, Stanford</a:t>
            </a:r>
          </a:p>
        </p:txBody>
      </p:sp>
    </p:spTree>
    <p:extLst>
      <p:ext uri="{BB962C8B-B14F-4D97-AF65-F5344CB8AC3E}">
        <p14:creationId xmlns:p14="http://schemas.microsoft.com/office/powerpoint/2010/main" val="153691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BF83-2125-BBD0-D370-D0E7519F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intrinsic hardness of 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B6763-6330-EF6A-F2EE-997B4957B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CATE quantity is not just a parameter</a:t>
                </a:r>
              </a:p>
              <a:p>
                <a:r>
                  <a:rPr lang="en-US" dirty="0"/>
                  <a:t>It is a whole function…</a:t>
                </a:r>
              </a:p>
              <a:p>
                <a:r>
                  <a:rPr lang="en-US" dirty="0"/>
                  <a:t>Learning such conditional expectation functions is inherently harder than learning parameters</a:t>
                </a:r>
              </a:p>
              <a:p>
                <a:r>
                  <a:rPr lang="en-US" dirty="0"/>
                  <a:t>For instance: we might never have seen in our data other samples with the exact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Such quantities are known as statistically “irregular” quantities</a:t>
                </a:r>
              </a:p>
              <a:p>
                <a:r>
                  <a:rPr lang="en-US" dirty="0"/>
                  <a:t>We have seen such quantities when were solving the best prediction rule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B6763-6330-EF6A-F2EE-997B4957B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80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F5B3-D6C2-A83C-368C-12C81F93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intrinsic hardness of 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9089-8B4D-26D9-CE5C-2207807C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CATE at least as hard as estimating the best prediction rule</a:t>
            </a:r>
          </a:p>
          <a:p>
            <a:r>
              <a:rPr lang="en-US" dirty="0"/>
              <a:t>Inherently harder than estimating an “average”</a:t>
            </a:r>
          </a:p>
          <a:p>
            <a:r>
              <a:rPr lang="en-US" dirty="0"/>
              <a:t>So far for our target causal quantities we wanted fast estimation rates and confidence intervals</a:t>
            </a:r>
          </a:p>
          <a:p>
            <a:r>
              <a:rPr lang="en-US" dirty="0"/>
              <a:t>We were only ok with “decent” estimation rates for the auxiliary (nuisance) predictive models that entered our analysis</a:t>
            </a:r>
          </a:p>
          <a:p>
            <a:endParaRPr lang="en-US" dirty="0"/>
          </a:p>
          <a:p>
            <a:r>
              <a:rPr lang="en-US" dirty="0"/>
              <a:t>We might want to relax our goals…</a:t>
            </a:r>
          </a:p>
        </p:txBody>
      </p:sp>
    </p:spTree>
    <p:extLst>
      <p:ext uri="{BB962C8B-B14F-4D97-AF65-F5344CB8AC3E}">
        <p14:creationId xmlns:p14="http://schemas.microsoft.com/office/powerpoint/2010/main" val="239408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 approaches: BART</a:t>
            </a:r>
            <a:endParaRPr lang="en-US" sz="12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(only classical non-parametric statistic results on confidence bands of non-parametric functions)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20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/>
              </a:rPr>
              <a:t> approaches: BART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Doubly Robust Policy Learning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Doubly Robust Policy Evaluation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6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A776-46D1-109B-644D-0FF92730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Linear Projection of 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5353-0990-8A65-5220-966D6D8CD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3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9180-0FD9-1CC0-6302-74BE1BE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by Conditioning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31520-A93D-C1FC-3C37-A7672164C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pc="-800" smtClean="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conditioning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31520-A93D-C1FC-3C37-A7672164C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7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7600-061F-6616-98D8-55C54784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Propensity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0A302-1FEC-11C5-4B8F-2348E74C78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propensity scores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0A302-1FEC-11C5-4B8F-2348E74C78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43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CEFA-BDC5-4F38-BD2E-9B370942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Robust Identification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9F65-348B-1A4A-92E8-556B1D83D9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spc="-800">
                          <a:latin typeface="Cambria Math" panose="02040503050406030204" pitchFamily="18" charset="0"/>
                        </a:rPr>
                        <m:t>⊥⊥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CATE can be identified by combination of conditioning and propensity scores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want a CATE on some subset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9F65-348B-1A4A-92E8-556B1D83D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1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non-linear prediction section, we saw that this is the solution to the Best Prediction rule problem!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9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979-747E-5DC1-010C-32A70605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Best Prediction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drawn </a:t>
                </a:r>
                <a:r>
                  <a:rPr lang="en-US" dirty="0" err="1"/>
                  <a:t>iid</a:t>
                </a:r>
                <a:r>
                  <a:rPr lang="en-US" dirty="0"/>
                  <a:t>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that approximates the Best Prediction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Prediction rule is Conditional Expectation Function (CEF)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want our estimate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to be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RMSE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9199C-0F10-34AA-73B5-AFF8B9999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0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1807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936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6B3B-B08E-BA33-B0DB-6E506C44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Linear CEF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CEF is assumed linear with respect to known engineered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Best Prediction rule (CEF) coincides with the Best Linear Prediction rule (BLP)</a:t>
                </a:r>
              </a:p>
              <a:p>
                <a:endParaRPr lang="en-US" dirty="0"/>
              </a:p>
              <a:p>
                <a:r>
                  <a:rPr lang="en-US" dirty="0"/>
                  <a:t>We can use OLS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low-dimensional (p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n) or the multitude of approaches we learned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is high-dimensional (Lasso, </a:t>
                </a:r>
                <a:r>
                  <a:rPr lang="en-US" dirty="0" err="1"/>
                  <a:t>ElasticNet</a:t>
                </a:r>
                <a:r>
                  <a:rPr lang="en-US" dirty="0"/>
                  <a:t>, Ridge, Lava)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DC3FD-087F-29D4-3711-EF475B0C6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79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reduce CATE estimation to a Best Prediction rule problem!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ML techniques can be used to solve this problem and provide RMSE rates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93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2EACB-3714-4671-AC46-BD57F8A5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Doubly Robust Learning</a:t>
            </a:r>
            <a:br>
              <a:rPr lang="en-US" dirty="0"/>
            </a:br>
            <a:r>
              <a:rPr lang="en-US" sz="1400" dirty="0"/>
              <a:t>[Foster, Syrgkanis, ‘19</a:t>
            </a:r>
            <a:br>
              <a:rPr lang="en-US" sz="1400" dirty="0"/>
            </a:br>
            <a:r>
              <a:rPr lang="en-US" sz="1400" dirty="0"/>
              <a:t>Orthogonal Statistical Learning]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E3DD-F707-45F0-9965-F050BB041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7765" y="797522"/>
                <a:ext cx="5959791" cy="5321395"/>
              </a:xfrm>
              <a:effectLst/>
            </p:spPr>
            <p:txBody>
              <a:bodyPr anchor="ctr"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Split your data in half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Train ML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 the first, predict on the second and calculate regression estimate of each potential outcome</a:t>
                </a:r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0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and vice versa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Train ML classification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 the first, predict on the second, calculate propensity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vice versa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Calculate doubly robust values: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Any ML algorithm to solve the regression: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~   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E3DD-F707-45F0-9965-F050BB041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7765" y="797522"/>
                <a:ext cx="5959791" cy="5321395"/>
              </a:xfr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46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5066-BEB3-847E-D5EF-4AA6DC22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Blast from the Past:</a:t>
            </a:r>
            <a:r>
              <a:rPr lang="en-US" dirty="0"/>
              <a:t> Best Linear Prediction (BLP)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5EAAD-2F6F-72AC-58DD-927EFFC95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BLP minimizes the 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Since by the variance decomposition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First part does not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 The BLP minimizes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BLP is the </a:t>
                </a:r>
                <a:r>
                  <a:rPr lang="en-US" b="1" dirty="0"/>
                  <a:t>best linear approximation of the CEF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5EAAD-2F6F-72AC-58DD-927EFFC95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629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21E0-C6EA-CEBC-BF0A-1813979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Identification to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knew the propensity or regression, we have a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 what we are looking for is the CEF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best linear approximation to the CATE via the BLP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𝐵𝐿𝑃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9301B-A82D-32D9-168D-E2254D54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2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747B-FDEA-FC08-7B58-78EC3A4A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8EEF2-B296-CDA3-A3E1-EA57195C3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Equivalently, the solution to the normal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Falls into the moment equation framework with nuisance components</a:t>
                </a:r>
              </a:p>
              <a:p>
                <a:r>
                  <a:rPr lang="en-US" dirty="0"/>
                  <a:t>Nuisance components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target parameter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Moment is </a:t>
                </a:r>
                <a:r>
                  <a:rPr lang="en-US" dirty="0" err="1"/>
                  <a:t>Neyman</a:t>
                </a:r>
                <a:r>
                  <a:rPr lang="en-US" dirty="0"/>
                  <a:t> orthogonal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(why?)</a:t>
                </a:r>
              </a:p>
              <a:p>
                <a:r>
                  <a:rPr lang="en-US" dirty="0"/>
                  <a:t>Local insensitivity (orthogonality) holds even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8EEF2-B296-CDA3-A3E1-EA57195C3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132C-47E7-C501-7464-46BA11CE3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6ADC-6823-5A73-85E1-615F0C4A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Asymptotic Normality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030BD-490F-7764-BDCB-0D025703E6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4" y="1774693"/>
                <a:ext cx="10440006" cy="48263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i="1" dirty="0"/>
                  <a:t>For conciseness,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69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=0⇔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i="1" dirty="0"/>
                  <a:t>Assume</a:t>
                </a:r>
                <a:r>
                  <a:rPr lang="en-US" sz="2400" dirty="0"/>
                  <a:t>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dirty="0"/>
                  <a:t> </a:t>
                </a:r>
                <a:r>
                  <a:rPr lang="en-US" sz="2400" i="1" dirty="0"/>
                  <a:t>Assume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/>
                  <a:t> estimated on separate sample (or cross-fitting), are consistent and:</a:t>
                </a:r>
              </a:p>
              <a:p>
                <a:pPr marL="36900" indent="0">
                  <a:lnSpc>
                    <a:spcPct val="10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RMSE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RMSE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800"/>
                  </a:spcAft>
                </a:pPr>
                <a:r>
                  <a:rPr lang="en-US" sz="2400" i="1" dirty="0"/>
                  <a:t>Assume</a:t>
                </a:r>
                <a:r>
                  <a:rPr lang="en-US" sz="2400" dirty="0"/>
                  <a:t> random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2400" dirty="0"/>
                  <a:t> have bounded fourth moments</a:t>
                </a:r>
              </a:p>
              <a:p>
                <a:pPr marL="369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030BD-490F-7764-BDCB-0D025703E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4" y="1774693"/>
                <a:ext cx="10440006" cy="4826301"/>
              </a:xfrm>
              <a:blipFill>
                <a:blip r:embed="rId2"/>
                <a:stretch>
                  <a:fillRect l="-817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6DD849-8CD8-F56E-538C-00BBAD046C11}"/>
              </a:ext>
            </a:extLst>
          </p:cNvPr>
          <p:cNvSpPr/>
          <p:nvPr/>
        </p:nvSpPr>
        <p:spPr>
          <a:xfrm>
            <a:off x="1777344" y="5300762"/>
            <a:ext cx="2860802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9891A-3B8A-185F-9B46-C942C2CFDB18}"/>
              </a:ext>
            </a:extLst>
          </p:cNvPr>
          <p:cNvSpPr txBox="1"/>
          <p:nvPr/>
        </p:nvSpPr>
        <p:spPr>
          <a:xfrm>
            <a:off x="1579587" y="5979059"/>
            <a:ext cx="311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Estimate asymptotically normal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3A7AA5-4158-BF86-F15E-788B411CE05C}"/>
              </a:ext>
            </a:extLst>
          </p:cNvPr>
          <p:cNvSpPr/>
          <p:nvPr/>
        </p:nvSpPr>
        <p:spPr>
          <a:xfrm>
            <a:off x="5031409" y="5300761"/>
            <a:ext cx="5383247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82978-ABCC-1BBD-6623-C3B3688D3BF3}"/>
              </a:ext>
            </a:extLst>
          </p:cNvPr>
          <p:cNvSpPr txBox="1"/>
          <p:nvPr/>
        </p:nvSpPr>
        <p:spPr>
          <a:xfrm>
            <a:off x="6133797" y="6025225"/>
            <a:ext cx="3304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“Sandwich” estimate of variance (HC0 in OLS packages)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5D908-6829-4E43-A0B8-D77D2DD3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6779-3DFE-F36F-DF2B-B07A6EE1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Asymptotic 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C8280-1BB4-EBC0-A4AE-57EFBC3D2E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4" y="1774693"/>
                <a:ext cx="10440006" cy="48263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i="1" dirty="0"/>
                  <a:t>For conciseness,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69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=0⇔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i="1" dirty="0"/>
                  <a:t>Assume</a:t>
                </a:r>
                <a:r>
                  <a:rPr lang="en-US" sz="2400" dirty="0"/>
                  <a:t>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dirty="0"/>
                  <a:t> </a:t>
                </a:r>
                <a:r>
                  <a:rPr lang="en-US" sz="2400" i="1" dirty="0"/>
                  <a:t>Assume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/>
                  <a:t> estimated on separate sample (or cross-fitting), are consistent and:</a:t>
                </a:r>
              </a:p>
              <a:p>
                <a:pPr marL="36900" indent="0">
                  <a:lnSpc>
                    <a:spcPct val="10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RMSE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RMSE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Aft>
                    <a:spcPts val="1800"/>
                  </a:spcAft>
                </a:pPr>
                <a:r>
                  <a:rPr lang="en-US" sz="2400" i="1" dirty="0"/>
                  <a:t>Assume</a:t>
                </a:r>
                <a:r>
                  <a:rPr lang="en-US" sz="2400" dirty="0"/>
                  <a:t> random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2400" dirty="0"/>
                  <a:t> have bounded fourth moments</a:t>
                </a:r>
              </a:p>
              <a:p>
                <a:pPr marL="369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C8280-1BB4-EBC0-A4AE-57EFBC3D2E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4" y="1774693"/>
                <a:ext cx="10440006" cy="4826301"/>
              </a:xfrm>
              <a:blipFill>
                <a:blip r:embed="rId2"/>
                <a:stretch>
                  <a:fillRect l="-817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3455A0-6776-A369-D0D4-8906D932915E}"/>
              </a:ext>
            </a:extLst>
          </p:cNvPr>
          <p:cNvSpPr/>
          <p:nvPr/>
        </p:nvSpPr>
        <p:spPr>
          <a:xfrm>
            <a:off x="1035957" y="5300761"/>
            <a:ext cx="2860802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D5A051-A67A-6744-BA5D-BEFF67F5E66F}"/>
                  </a:ext>
                </a:extLst>
              </p:cNvPr>
              <p:cNvSpPr txBox="1"/>
              <p:nvPr/>
            </p:nvSpPr>
            <p:spPr>
              <a:xfrm>
                <a:off x="785194" y="5979058"/>
                <a:ext cx="32434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white">
                        <a:lumMod val="50000"/>
                      </a:prstClr>
                    </a:solidFill>
                    <a:latin typeface="Calibri Light"/>
                  </a:rPr>
                  <a:t>Estimate asymptotically behaves as an average of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D5A051-A67A-6744-BA5D-BEFF67F5E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94" y="5979058"/>
                <a:ext cx="3243470" cy="923330"/>
              </a:xfrm>
              <a:prstGeom prst="rect">
                <a:avLst/>
              </a:prstGeom>
              <a:blipFill>
                <a:blip r:embed="rId3"/>
                <a:stretch>
                  <a:fillRect l="-564" t="-3974" r="-131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21C58C-83EF-008C-0D39-EF00A43691D1}"/>
              </a:ext>
            </a:extLst>
          </p:cNvPr>
          <p:cNvSpPr/>
          <p:nvPr/>
        </p:nvSpPr>
        <p:spPr>
          <a:xfrm>
            <a:off x="4282900" y="5300761"/>
            <a:ext cx="3342379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69FEC-D5B7-EC16-B3D9-7919596853DD}"/>
                  </a:ext>
                </a:extLst>
              </p:cNvPr>
              <p:cNvSpPr txBox="1"/>
              <p:nvPr/>
            </p:nvSpPr>
            <p:spPr>
              <a:xfrm>
                <a:off x="4320697" y="6025225"/>
                <a:ext cx="3304582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noProof="0" dirty="0">
                    <a:solidFill>
                      <a:prstClr val="white">
                        <a:lumMod val="50000"/>
                      </a:prstClr>
                    </a:solidFill>
                    <a:latin typeface="Calibri Light"/>
                  </a:rPr>
                  <a:t>Influence function of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noProof="0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noProof="0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69FEC-D5B7-EC16-B3D9-791959685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697" y="6025225"/>
                <a:ext cx="3304582" cy="384336"/>
              </a:xfrm>
              <a:prstGeom prst="rect">
                <a:avLst/>
              </a:prstGeom>
              <a:blipFill>
                <a:blip r:embed="rId4"/>
                <a:stretch>
                  <a:fillRect t="-7937" r="-3137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A74B90-DF18-2A50-0D92-95DE34E881E2}"/>
              </a:ext>
            </a:extLst>
          </p:cNvPr>
          <p:cNvSpPr/>
          <p:nvPr/>
        </p:nvSpPr>
        <p:spPr>
          <a:xfrm>
            <a:off x="8011420" y="5300761"/>
            <a:ext cx="3342379" cy="6227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7DBCB-300A-EF82-04F0-DF9010851B95}"/>
              </a:ext>
            </a:extLst>
          </p:cNvPr>
          <p:cNvSpPr txBox="1"/>
          <p:nvPr/>
        </p:nvSpPr>
        <p:spPr>
          <a:xfrm>
            <a:off x="8049217" y="6025225"/>
            <a:ext cx="330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Estimate of influence function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9" grpId="0"/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7399-F33A-782C-93E9-71F4370C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75E6-5141-721A-517D-3481F89E5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Any CATE BLP prediction is also asymptotically linear</a:t>
                </a:r>
                <a:endParaRPr lang="en-US" sz="2800" i="1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𝐵𝐿𝑃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𝐵𝐿𝑃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300" dirty="0"/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Holds jointly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(as long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not growing exponential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High-dimensional CLT theorems also imply that jointly: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1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𝐵𝐿𝑃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1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dirty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dirty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3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75E6-5141-721A-517D-3481F89E5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A21D-784D-0A70-DB81-E0EE45F4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D5BD5-CB1B-4EC6-8105-86EE75A74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Analogous to inference on many coefficients</a:t>
                </a:r>
              </a:p>
              <a:p>
                <a:r>
                  <a:rPr lang="en-US" dirty="0"/>
                  <a:t>Now the many predictions take the role of the many coefficients</a:t>
                </a:r>
              </a:p>
              <a:p>
                <a:r>
                  <a:rPr lang="en-US" dirty="0"/>
                  <a:t>Confidence band: construct intervals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D5BD5-CB1B-4EC6-8105-86EE75A74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0B6E-6D01-53DC-6ABA-8232ED466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91526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EB70C-AAEE-3028-D611-021779E731E1}"/>
              </a:ext>
            </a:extLst>
          </p:cNvPr>
          <p:cNvSpPr/>
          <p:nvPr/>
        </p:nvSpPr>
        <p:spPr>
          <a:xfrm>
            <a:off x="4106333" y="1236130"/>
            <a:ext cx="6244167" cy="1214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2FBD6-AE6A-9133-4F69-84D8C54CD121}"/>
              </a:ext>
            </a:extLst>
          </p:cNvPr>
          <p:cNvSpPr txBox="1"/>
          <p:nvPr/>
        </p:nvSpPr>
        <p:spPr>
          <a:xfrm>
            <a:off x="4969933" y="923977"/>
            <a:ext cx="4726550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Linear Predictive Models and Statistical 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A5474-8A26-3674-2F68-6CB0817ECA97}"/>
              </a:ext>
            </a:extLst>
          </p:cNvPr>
          <p:cNvSpPr/>
          <p:nvPr/>
        </p:nvSpPr>
        <p:spPr>
          <a:xfrm>
            <a:off x="4106332" y="2832100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6602-CB05-3404-90FD-3B74FCE46A4E}"/>
              </a:ext>
            </a:extLst>
          </p:cNvPr>
          <p:cNvSpPr txBox="1"/>
          <p:nvPr/>
        </p:nvSpPr>
        <p:spPr>
          <a:xfrm>
            <a:off x="5008332" y="2558940"/>
            <a:ext cx="4109523" cy="408623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Causal Identification in Observational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85F8D1-C801-04ED-CE9D-B551CE31EE96}"/>
              </a:ext>
            </a:extLst>
          </p:cNvPr>
          <p:cNvSpPr/>
          <p:nvPr/>
        </p:nvSpPr>
        <p:spPr>
          <a:xfrm>
            <a:off x="1924346" y="2832099"/>
            <a:ext cx="1788285" cy="2777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65510-B30B-B667-097E-AD9B5A3797E9}"/>
              </a:ext>
            </a:extLst>
          </p:cNvPr>
          <p:cNvSpPr txBox="1"/>
          <p:nvPr/>
        </p:nvSpPr>
        <p:spPr>
          <a:xfrm>
            <a:off x="42333" y="3515120"/>
            <a:ext cx="198966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Non-Linear Predictive Models and Statistical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2BA2E2-020E-3773-B6EE-2826901489CE}"/>
              </a:ext>
            </a:extLst>
          </p:cNvPr>
          <p:cNvSpPr/>
          <p:nvPr/>
        </p:nvSpPr>
        <p:spPr>
          <a:xfrm>
            <a:off x="4106332" y="4394198"/>
            <a:ext cx="6244167" cy="12149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861B1-18ED-9DEC-88D6-1F7209F94171}"/>
              </a:ext>
            </a:extLst>
          </p:cNvPr>
          <p:cNvSpPr txBox="1"/>
          <p:nvPr/>
        </p:nvSpPr>
        <p:spPr>
          <a:xfrm>
            <a:off x="5932793" y="5579319"/>
            <a:ext cx="2260599" cy="4086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588060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F57E-F12B-5044-EC50-E62DCB6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Bands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Confidence band: construct intervals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Note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rad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+mj-lt"/>
                  </a:rPr>
                  <a:t>By Gaussian approximation,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rad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−1/2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−1/2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7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507F8-5C1B-44A2-F3E0-1AD19BC32A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20891" y="1045619"/>
                <a:ext cx="9585306" cy="4240743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pPr>
                  <a:spcBef>
                    <a:spcPts val="1200"/>
                  </a:spcBef>
                  <a:spcAft>
                    <a:spcPts val="2400"/>
                  </a:spcAft>
                </a:pPr>
                <a:r>
                  <a:rPr lang="en-US" sz="3600" dirty="0"/>
                  <a:t>By Gaussian approximation, choose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600" dirty="0"/>
                  <a:t> as the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dirty="0"/>
                  <a:t> quantile of the maximum entry in a gaussian vector drawn with covariance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sz="3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sz="3600" kern="1200" dirty="0">
                    <a:solidFill>
                      <a:schemeClr val="tx1"/>
                    </a:solidFill>
                  </a:rPr>
                </a:br>
                <a:br>
                  <a:rPr lang="en-US" sz="3600" kern="1200" dirty="0">
                    <a:solidFill>
                      <a:schemeClr val="tx1"/>
                    </a:solidFill>
                  </a:rPr>
                </a:br>
                <a:r>
                  <a:rPr lang="en-US" sz="3600" dirty="0"/>
                  <a:t>For 95% confidence band, c slightly larger than 1.96</a:t>
                </a:r>
                <a:endParaRPr lang="en-US" sz="3600" kern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507F8-5C1B-44A2-F3E0-1AD19BC32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20891" y="1045619"/>
                <a:ext cx="9585306" cy="4240743"/>
              </a:xfrm>
              <a:blipFill>
                <a:blip r:embed="rId2"/>
                <a:stretch>
                  <a:fillRect l="-1590" b="-4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Work from home house outline">
            <a:extLst>
              <a:ext uri="{FF2B5EF4-FFF2-40B4-BE49-F238E27FC236}">
                <a16:creationId xmlns:a16="http://schemas.microsoft.com/office/drawing/2014/main" id="{BDD457CB-DCA3-A6C7-9D7D-242EB4DA6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3" y="4189082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F57E-F12B-5044-EC50-E62DCB6C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Friendlier Version:</a:t>
            </a:r>
            <a:br>
              <a:rPr lang="en-US" dirty="0"/>
            </a:br>
            <a:r>
              <a:rPr lang="en-US" dirty="0"/>
              <a:t>Multiplier Bootstrap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By asymptotic linearity we know that: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+mj-lt"/>
                  </a:rPr>
                  <a:t>For every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, draw independent Gaussian, i.e.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. Consider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+mj-lt"/>
                  </a:rPr>
                  <a:t>Observation.</a:t>
                </a:r>
                <a:r>
                  <a:rPr lang="en-US" dirty="0">
                    <a:latin typeface="+mj-lt"/>
                  </a:rPr>
                  <a:t> The vector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, over the randomness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+mj-lt"/>
                  </a:rPr>
                  <a:t> follows asymptotically the desired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+mj-lt"/>
                  </a:rPr>
                  <a:t>Approximately the same holds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ac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b="1" dirty="0"/>
                  <a:t>Repeat process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 times:</a:t>
                </a:r>
                <a:r>
                  <a:rPr lang="en-US" dirty="0">
                    <a:latin typeface="+mj-lt"/>
                  </a:rPr>
                  <a:t> each repetition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j-lt"/>
                  </a:rPr>
                  <a:t> draw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and calculate maximum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j-lt"/>
                  </a:rPr>
                  <a:t> to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+mj-lt"/>
                  </a:rPr>
                  <a:t> quantile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+mj-lt"/>
                  </a:rPr>
                  <a:t> repetitions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EF0E42-B0ED-3C2D-BA87-B7FB86C64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0597"/>
              </a:xfrm>
              <a:blipFill>
                <a:blip r:embed="rId2"/>
                <a:stretch>
                  <a:fillRect l="-406" t="-2003" b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645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14438-F918-8BE3-EC00-D196F281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ADD3-9180-C00E-E931-285926CE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63454-2F90-FF54-9D8F-774FEC8AF35D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10: Identify responder or heterogeneous sub-groups; policies with statistical significance;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32F50-77D0-FFAE-43C6-C3A2F5A8F8C2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Doubly Robust Learner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CFBEA-C779-9ADA-2462-DF4BC91AAEE2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CFR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Random Forest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BART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E6563FC-D2CB-B82C-E08B-23B91BBCE692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0E033-24B0-4563-B222-D0AFE6EFFB61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18CED-28CB-AF4E-F5B7-44C40B5D8B35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(only classical non-parametric statistic results on confidence bands of non-parametric functions)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B4B35-7F3D-F77D-F12A-304A048FB738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F3106-A2A6-FA9F-357A-9EE45C72745F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82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0DB8-CE2F-C656-2FA3-5B881E04E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B49D-33AE-F06D-85C1-0E5646E7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Confidence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0A1F5-3F5F-BF06-E5E2-660B45B13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84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B7E7-41CD-66C5-E525-8F0D9679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AD87-B931-F077-C3BA-97A1FC98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Random Forest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418FD-EAD0-499F-A44A-0ED9E786B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 want to estimate a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to a conditional moment restriction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do so by splitting constructing a tree that at each level optimizes the heterogeneity of the values of the local solution created at the resulting child nodes</a:t>
                </a:r>
              </a:p>
              <a:p>
                <a:r>
                  <a:rPr lang="en-US" dirty="0"/>
                  <a:t>At the end we have many trees each defining a neighborhood structure</a:t>
                </a:r>
              </a:p>
              <a:p>
                <a:r>
                  <a:rPr lang="en-US" dirty="0"/>
                  <a:t>For every candidate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we use the trees to define a set of weights with every training point and we solve the moment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418FD-EAD0-499F-A44A-0ED9E786B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0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19FF7-6896-2920-D626-41609261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771F-3695-D539-28E5-EF070E00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9AC80-26D5-0E93-3A84-A5D77F417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each tree is built in an honest manner (i.e. samples used in the final weighted moment equation are separate from samples used to determine splits)</a:t>
                </a:r>
              </a:p>
              <a:p>
                <a:r>
                  <a:rPr lang="en-US" dirty="0"/>
                  <a:t>If each tree is built in a balanced manner (at least some constant fraction on each side of the split)</a:t>
                </a:r>
              </a:p>
              <a:p>
                <a:r>
                  <a:rPr lang="en-US" dirty="0"/>
                  <a:t>If each tree is built on a sub-sample without replacement, of an appropriate size</a:t>
                </a:r>
              </a:p>
              <a:p>
                <a:r>
                  <a:rPr lang="en-US" dirty="0"/>
                  <a:t>Then the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asymptotically normal and we can construct confidence intervals via an appropriate bootstrap procedure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15A14-AFF2-A075-A499-5257851BF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456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11FE-EC6E-AD69-E748-04CE8D06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B365-19E4-BFE0-C99A-AB43CC34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GRF for 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7B2FF-A85D-DDD0-2046-79100579A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this with the residual moment: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(Orthogonal Random Forest) We can also do a similar approach with the doubly robust targets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also do this even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51A16-B0C1-9ACC-0EFC-334DF6E36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08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A34-B042-BBBA-2B21-31D8D8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94F91-8200-CADE-AC9D-7C0126ACE60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D1919-87A9-1A26-79BA-B05E80D8CB35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Linear Doubly Robust Learner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3FEE-D654-A29A-86A5-23BFCA9FF8C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 approaches: BART</a:t>
            </a:r>
            <a:endParaRPr lang="en-US" sz="12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22D8BA-576A-52C4-9D58-2455394BDA03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F2962-2E0B-8E61-2BC0-2D06DE4C4FB4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664-4068-598E-5F83-E0ACD6A10C2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6958C-E6E2-1C19-AC94-FF0DD569666F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3D1F-E67C-A1C8-5005-2318BAB693E9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53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135A-1097-1D1E-C36A-C28B75C3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 Approaches for 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89F1A-B9D6-6C03-D028-EA9FDFCA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6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A713-3F9D-4EEA-5C79-C23B818A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C28F-4663-29CB-3066-6470665C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Heterogeneous Treatment Effects</a:t>
            </a:r>
          </a:p>
          <a:p>
            <a:r>
              <a:rPr lang="en-US" dirty="0"/>
              <a:t>Statement of the problem</a:t>
            </a:r>
          </a:p>
          <a:p>
            <a:r>
              <a:rPr lang="en-US" dirty="0"/>
              <a:t>A basic solution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14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F769-A711-26AD-5FB2-CF0346FF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413D-3045-4B82-0F52-6D420CBE1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assume conditional </a:t>
                </a:r>
                <a:r>
                  <a:rPr lang="en-US" dirty="0" err="1"/>
                  <a:t>ignorability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pc="-800" smtClean="0">
                        <a:latin typeface="Cambria Math" panose="02040503050406030204" pitchFamily="18" charset="0"/>
                      </a:rPr>
                      <m:t>⊥⊥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want to estimate the CATE: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can frame CATE as a conditional expectation function, then we can deploy any ML approach for solving the corresponding Best Prediction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413D-3045-4B82-0F52-6D420CBE1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42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Learner (S-Learner)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Meta-Algorithm: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(preferably in a cross-fitting manner, i.e. fit on half the data and predict on the other half and vice versa)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26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Learner (T-Learner)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Meta-Algorithm: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subset of data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 ⋅)</m:t>
                    </m:r>
                  </m:oMath>
                </a14:m>
                <a:r>
                  <a:rPr lang="en-US" dirty="0"/>
                  <a:t> (preferably in a cross-fitting manner)</a:t>
                </a:r>
              </a:p>
              <a:p>
                <a:r>
                  <a:rPr lang="en-US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on subset of data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to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 ⋅</m:t>
                        </m:r>
                      </m:e>
                    </m:d>
                  </m:oMath>
                </a14:m>
                <a:r>
                  <a:rPr lang="en-US" dirty="0"/>
                  <a:t> (preferably in a cross-fitting manner)</a:t>
                </a:r>
              </a:p>
              <a:p>
                <a:r>
                  <a:rPr lang="en-US" dirty="0"/>
                  <a:t>Run an ML regression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803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5DAA-E6C3-872E-4346-BEBACEC5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Robust Learner (DR-Learner)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9693"/>
                <a:ext cx="11081825" cy="4351338"/>
              </a:xfrm>
            </p:spPr>
            <p:txBody>
              <a:bodyPr>
                <a:normAutofit/>
              </a:bodyPr>
              <a:lstStyle/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𝐷𝑅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Meta-Algorithm:</a:t>
                </a:r>
              </a:p>
              <a:p>
                <a:r>
                  <a:rPr lang="en-US" sz="2000" dirty="0"/>
                  <a:t>Run ML regression to estimate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⋅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⋅</m:t>
                        </m:r>
                      </m:e>
                    </m:d>
                  </m:oMath>
                </a14:m>
                <a:r>
                  <a:rPr lang="en-US" sz="2000" dirty="0"/>
                  <a:t> (either S or T Learner); preferably T-Learner and in cross-fitting manner</a:t>
                </a:r>
              </a:p>
              <a:p>
                <a:r>
                  <a:rPr lang="en-US" sz="2000" dirty="0"/>
                  <a:t>Run ML classification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and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2000" dirty="0"/>
                  <a:t>; preferably in cross-fitting manner</a:t>
                </a:r>
              </a:p>
              <a:p>
                <a:r>
                  <a:rPr lang="en-US" sz="2000" dirty="0"/>
                  <a:t>Run ML regression predicting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7C0C9-C9CD-8824-6BF7-B171D511C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9693"/>
                <a:ext cx="11081825" cy="4351338"/>
              </a:xfrm>
              <a:blipFill>
                <a:blip r:embed="rId2"/>
                <a:stretch>
                  <a:fillRect l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175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0425-B5BD-2FFA-6407-C7D4D69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Learner (X-Learner)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8D028-315F-2223-E648-F5666F597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8D028-315F-2223-E648-F5666F597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A8415D1-E415-413E-9519-2A06C8AA346F}"/>
                  </a:ext>
                </a:extLst>
              </p:cNvPr>
              <p:cNvSpPr/>
              <p:nvPr/>
            </p:nvSpPr>
            <p:spPr>
              <a:xfrm>
                <a:off x="6156960" y="4932340"/>
                <a:ext cx="5983458" cy="1700212"/>
              </a:xfrm>
              <a:prstGeom prst="wedgeRoundRectCallout">
                <a:avLst>
                  <a:gd name="adj1" fmla="val -29443"/>
                  <a:gd name="adj2" fmla="val -156586"/>
                  <a:gd name="adj3" fmla="val 16667"/>
                </a:avLst>
              </a:prstGeom>
              <a:solidFill>
                <a:srgbClr val="ED7D31">
                  <a:alpha val="3098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the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treated group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observe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can impute a counterfactual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by fitting a response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from the control group and predict on the treated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∼        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A8415D1-E415-413E-9519-2A06C8AA3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0" y="4932340"/>
                <a:ext cx="5983458" cy="1700212"/>
              </a:xfrm>
              <a:prstGeom prst="wedgeRoundRectCallout">
                <a:avLst>
                  <a:gd name="adj1" fmla="val -29443"/>
                  <a:gd name="adj2" fmla="val -15658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582882D-CFFB-DD3D-9D0F-C669C41790C6}"/>
                  </a:ext>
                </a:extLst>
              </p:cNvPr>
              <p:cNvSpPr/>
              <p:nvPr/>
            </p:nvSpPr>
            <p:spPr>
              <a:xfrm>
                <a:off x="164123" y="4928016"/>
                <a:ext cx="5931877" cy="1700212"/>
              </a:xfrm>
              <a:prstGeom prst="wedgeRoundRectCallout">
                <a:avLst>
                  <a:gd name="adj1" fmla="val 47322"/>
                  <a:gd name="adj2" fmla="val -103633"/>
                  <a:gd name="adj3" fmla="val 16667"/>
                </a:avLst>
              </a:prstGeom>
              <a:solidFill>
                <a:srgbClr val="ED7D31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the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control group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 can impute a counterfactual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by fitting a response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from the treatment group and predict on the control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∼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582882D-CFFB-DD3D-9D0F-C669C4179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3" y="4928016"/>
                <a:ext cx="5931877" cy="1700212"/>
              </a:xfrm>
              <a:prstGeom prst="wedgeRoundRectCallout">
                <a:avLst>
                  <a:gd name="adj1" fmla="val 47322"/>
                  <a:gd name="adj2" fmla="val -10363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455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051B-F251-F6ED-C33D-CF19B27F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Learner (X-Learner)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one should we use? </a:t>
                </a:r>
              </a:p>
              <a:p>
                <a:r>
                  <a:rPr lang="en-US" dirty="0"/>
                  <a:t>If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most training data received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a better predictor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; we should go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If for some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most training data received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 a better predictor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; we should go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82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758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898A-FC3B-1F1B-278C-9E82A11D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X-Learner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Kunzel</a:t>
            </a:r>
            <a:r>
              <a:rPr lang="en-US" sz="2400" dirty="0">
                <a:solidFill>
                  <a:srgbClr val="FFFFFF"/>
                </a:solidFill>
              </a:rPr>
              <a:t> et al, 2019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5DE88-8514-87E9-1E8C-F7F72A66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319" y="186266"/>
            <a:ext cx="6236259" cy="65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07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051B-F251-F6ED-C33D-CF19B27F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Cross Learner (X-Learner) Meta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control samples</a:t>
                </a:r>
              </a:p>
              <a:p>
                <a:r>
                  <a:rPr lang="en-US" dirty="0"/>
                  <a:t>Construct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for all treated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treated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treated samples</a:t>
                </a:r>
              </a:p>
              <a:p>
                <a:r>
                  <a:rPr lang="en-US" dirty="0"/>
                  <a:t>Construct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for all control samples</a:t>
                </a:r>
              </a:p>
              <a:p>
                <a:r>
                  <a:rPr lang="en-US" dirty="0"/>
                  <a:t>Train ML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by predicting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among control samples</a:t>
                </a:r>
              </a:p>
              <a:p>
                <a:r>
                  <a:rPr lang="en-US" dirty="0"/>
                  <a:t>Train ML classifier to construct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predicting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Train final ML regression model predicting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variable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315A8-B6C2-F60B-C6BE-EFC1216BF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45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Since we have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Equivalently: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further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(effect only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then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140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we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(effect only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), we can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the minimizer of the square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Predict residual outcome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from residual treatment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a model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Can also be phrased as a “weighted” square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sample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83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3224731" y="2005449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724819" y="1923170"/>
                <a:ext cx="1494114" cy="7563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819" y="1923170"/>
                <a:ext cx="1494114" cy="75630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2360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Estimate approximate residuals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sz="1600" b="0" dirty="0">
                    <a:latin typeface="+mj-lt"/>
                  </a:rPr>
                  <a:t> using cross-fitting</a:t>
                </a:r>
              </a:p>
              <a:p>
                <a:r>
                  <a:rPr lang="en-US" sz="1600" dirty="0">
                    <a:latin typeface="+mj-lt"/>
                  </a:rPr>
                  <a:t>Solve moment restriction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̌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acc>
                                <m:accPr>
                                  <m:chr m:val="̌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̌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23608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2"/>
                <a:stretch>
                  <a:fillRect r="-5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3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761513-9C71-DACF-2435-D634DC97BE37}"/>
              </a:ext>
            </a:extLst>
          </p:cNvPr>
          <p:cNvSpPr txBox="1"/>
          <p:nvPr/>
        </p:nvSpPr>
        <p:spPr>
          <a:xfrm>
            <a:off x="3059484" y="4630372"/>
            <a:ext cx="5510039" cy="919401"/>
          </a:xfrm>
          <a:prstGeom prst="wedgeRoundRectCallout">
            <a:avLst>
              <a:gd name="adj1" fmla="val -5056"/>
              <a:gd name="adj2" fmla="val -1062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Instrumental Variable: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any random variable Z that affects the treatment (log-price) D but does not affect the outcome (log-demand) Y other than through the treatment</a:t>
            </a:r>
            <a:endParaRPr lang="en-US" sz="105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421DDF-0951-828C-D91E-15BE0FD05C13}"/>
                  </a:ext>
                </a:extLst>
              </p:cNvPr>
              <p:cNvSpPr/>
              <p:nvPr/>
            </p:nvSpPr>
            <p:spPr>
              <a:xfrm>
                <a:off x="2946146" y="2005449"/>
                <a:ext cx="233717" cy="22450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1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𝒁</m:t>
                      </m:r>
                    </m:oMath>
                  </m:oMathPara>
                </a14:m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421DDF-0951-828C-D91E-15BE0FD05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46" y="2005449"/>
                <a:ext cx="233717" cy="22450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23607B-4DA0-BF8F-692A-0D0B1057D5D3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>
            <a:off x="3179863" y="2117700"/>
            <a:ext cx="4379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05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 Meta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Train ML regression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calculate residual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(preferably in cross-fitting manner)</a:t>
                </a:r>
              </a:p>
              <a:p>
                <a:endParaRPr lang="en-US" dirty="0"/>
              </a:p>
              <a:p>
                <a:r>
                  <a:rPr lang="en-US" dirty="0"/>
                  <a:t>Train ML regression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calculate residual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(preferably in cross-fitting manner)</a:t>
                </a:r>
              </a:p>
              <a:p>
                <a:endParaRPr lang="en-US" dirty="0"/>
              </a:p>
              <a:p>
                <a:r>
                  <a:rPr lang="en-US" dirty="0"/>
                  <a:t>Train ML regression with sample weights, to predict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sample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842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63C6-79B6-3326-3D5A-8E519995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76B2E-5ABE-C0C9-01EA-6809E8D38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for some known feature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then this is equivalent to learning heterogeneous effects with interactions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Equivalent to OLS with outcome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and regressors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76B2E-5ABE-C0C9-01EA-6809E8D38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415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BFA1-E9EB-CC40-B854-6CB4E3CF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Learner (R-Learner)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does not only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“projection”</a:t>
                </a:r>
              </a:p>
              <a:p>
                <a:r>
                  <a:rPr lang="en-US" dirty="0"/>
                  <a:t>But it is a weighted one, it is the minimizer of the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put more weight on regions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with more randomized treatment</a:t>
                </a:r>
              </a:p>
              <a:p>
                <a:r>
                  <a:rPr lang="en-US" dirty="0"/>
                  <a:t>If some regions of the population were assigned treatments roughly deterministically, then they are ignored in the approximation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6E05-1028-CE95-11D1-6B471201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579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284E-03EE-1664-9F21-5DAD8693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Meta-Learners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13DB-A9F5-FF8E-7483-8ABF551FD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 and T-Learners are typically poor performing as they heavily depend on outcome modelling; among them the T-Learner should be preferred</a:t>
            </a:r>
          </a:p>
          <a:p>
            <a:r>
              <a:rPr lang="en-US" dirty="0"/>
              <a:t>X-Learner is a better version of S and T as it incorporates propensity knowledge</a:t>
            </a:r>
          </a:p>
          <a:p>
            <a:r>
              <a:rPr lang="en-US" dirty="0"/>
              <a:t>DR-Learner and R-Learner, both possess “</a:t>
            </a:r>
            <a:r>
              <a:rPr lang="en-US" dirty="0" err="1"/>
              <a:t>Neyman</a:t>
            </a:r>
            <a:r>
              <a:rPr lang="en-US" dirty="0"/>
              <a:t> orthogonality” properties as they carefully combine outcome and treatment assignment modelling</a:t>
            </a:r>
          </a:p>
          <a:p>
            <a:r>
              <a:rPr lang="en-US" dirty="0"/>
              <a:t>The error of the final cate model is not heavily impacted by the errors in the auxiliary models (Orthogonal Statistical Learning)</a:t>
            </a:r>
          </a:p>
          <a:p>
            <a:r>
              <a:rPr lang="en-US" dirty="0"/>
              <a:t>DR-Learner estimates un-weighted projection of true CATE on model space, but can be “high-variance” due to inverse propensity</a:t>
            </a:r>
          </a:p>
          <a:p>
            <a:r>
              <a:rPr lang="en-US" dirty="0"/>
              <a:t>R-Learner estimates variance weighted projection but is much more stable to extreme propensities as it never divides by propensity.</a:t>
            </a:r>
          </a:p>
        </p:txBody>
      </p:sp>
    </p:spTree>
    <p:extLst>
      <p:ext uri="{BB962C8B-B14F-4D97-AF65-F5344CB8AC3E}">
        <p14:creationId xmlns:p14="http://schemas.microsoft.com/office/powerpoint/2010/main" val="114085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1A2B-54CF-6A1F-9636-F4EFC77F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2E8B2-9DBE-AC0D-69AF-F48644DBF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50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992D-3D3E-2639-4FBB-92F05892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within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Each of the meta learners is defined based on a loss function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can use loss function for model selection within each meta-learning approach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each hyper-parameter evaluate the out-of-sample loss in a cross-validation manner and choose the best hyper-parameter for the meta-learning method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This way we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CATE models,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/>
                  <a:t> from each meta-learning approach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619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9688-B952-0DC4-A393-39FA9DB5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Across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A70A7-3658-8764-10B2-6874F480B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To compare across any CATE learner, we can evaluate based on a “</a:t>
                </a:r>
                <a:r>
                  <a:rPr lang="en-US" sz="2400" dirty="0" err="1"/>
                  <a:t>Neyman</a:t>
                </a:r>
                <a:r>
                  <a:rPr lang="en-US" sz="2400" dirty="0"/>
                  <a:t> orthogonal loss”, which is robust to nuisance estimation</a:t>
                </a:r>
              </a:p>
              <a:p>
                <a:r>
                  <a:rPr lang="en-US" sz="2400" b="1" dirty="0"/>
                  <a:t>R-Loss:</a:t>
                </a:r>
                <a:r>
                  <a:rPr lang="en-US" sz="2400" dirty="0"/>
                  <a:t> for a separate sample, calculate residuals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sz="2400" dirty="0"/>
                  <a:t> in a cross-fitting manner. For any candidate CATE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evaluate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acc>
                                    <m:accPr>
                                      <m:chr m:val="̃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DR-Loss:</a:t>
                </a:r>
                <a:r>
                  <a:rPr lang="en-US" sz="2400" dirty="0"/>
                  <a:t> for a separate sample, calculate regression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(using T-Learner) and propensity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. For any candidate CATE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evaluate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estimated CATE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/>
                  <a:t>, evaluate the loss out-of-sample and choose the best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5A70A7-3658-8764-10B2-6874F480B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078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992D-3D3E-2639-4FBB-92F05892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Ensembling</a:t>
            </a:r>
            <a:r>
              <a:rPr lang="en-US" dirty="0"/>
              <a:t> and 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633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We can also use these losses to construct stacked ensembles of a set of CATE models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Stacking with R-Loss:</a:t>
                </a:r>
                <a:r>
                  <a:rPr lang="en-US" sz="2000" dirty="0"/>
                  <a:t> (penalized) linear regression predicting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/>
                  <a:t> with regressors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Penalty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b="1" dirty="0"/>
                  <a:t>Stacking with DR-Loss:</a:t>
                </a:r>
                <a:r>
                  <a:rPr lang="en-US" sz="2000" dirty="0"/>
                  <a:t> (penalized) linear regression 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regressors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Penalty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896BD-E554-0A9F-9C99-CBA9C23B6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63300" cy="4351338"/>
              </a:xfrm>
              <a:blipFill>
                <a:blip r:embed="rId2"/>
                <a:stretch>
                  <a:fillRect l="-43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850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A13D-3B94-81D7-FBFC-AF83C131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via Testing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CF67-373A-7D36-08BF-5D90D7F7F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If CATE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was good, then out-of-sample BLP of CATE, when 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as feature map, should assign a lot of weight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Run OLS regression predicting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using regressors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Construct confidence intervals and test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;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correlates with the true CATE! Ideally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identifying the quantity (in the population limit):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CF67-373A-7D36-08BF-5D90D7F7F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61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BF63-B24B-830F-3B6E-68707182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via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any large enough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we can calculate out-of-sample group average effects by simply averaging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𝐷𝑅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CATE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accurate, then if we restrict to some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then the average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over this group, should match the out-of-sample group average treatment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measure such GATE discrepancies out-of-sample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69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228E-8DD3-48A0-B586-E5AAF17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Causal Inference Pipeline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945626-3AFC-4798-A9BE-2CCC7A58D300}"/>
              </a:ext>
            </a:extLst>
          </p:cNvPr>
          <p:cNvGraphicFramePr/>
          <p:nvPr/>
        </p:nvGraphicFramePr>
        <p:xfrm>
          <a:off x="1614815" y="989806"/>
          <a:ext cx="9874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8E07525-847A-3B9E-7E71-EB786FD5DF2E}"/>
              </a:ext>
            </a:extLst>
          </p:cNvPr>
          <p:cNvSpPr txBox="1"/>
          <p:nvPr/>
        </p:nvSpPr>
        <p:spPr>
          <a:xfrm>
            <a:off x="14813" y="1934922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Theory</a:t>
            </a:r>
            <a:endParaRPr lang="en-US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0DD0-02EC-B6BB-E872-9C33E9AE95A0}"/>
              </a:ext>
            </a:extLst>
          </p:cNvPr>
          <p:cNvSpPr txBox="1"/>
          <p:nvPr/>
        </p:nvSpPr>
        <p:spPr>
          <a:xfrm>
            <a:off x="14813" y="5347363"/>
            <a:ext cx="1322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Practice</a:t>
            </a:r>
            <a:endParaRPr lang="en-US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D8588-CEAD-1B3D-70CB-DBB4EFA970D4}"/>
              </a:ext>
            </a:extLst>
          </p:cNvPr>
          <p:cNvSpPr txBox="1"/>
          <p:nvPr/>
        </p:nvSpPr>
        <p:spPr>
          <a:xfrm>
            <a:off x="2233723" y="1949609"/>
            <a:ext cx="2087034" cy="7315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840E3-D55F-2AAE-AFA6-62DF8422871D}"/>
              </a:ext>
            </a:extLst>
          </p:cNvPr>
          <p:cNvSpPr txBox="1"/>
          <p:nvPr/>
        </p:nvSpPr>
        <p:spPr>
          <a:xfrm>
            <a:off x="1409840" y="1715558"/>
            <a:ext cx="14809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DAGs/ASEMs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939CE3-4DC5-CD8F-7581-62157C5C5375}"/>
              </a:ext>
            </a:extLst>
          </p:cNvPr>
          <p:cNvGrpSpPr/>
          <p:nvPr/>
        </p:nvGrpSpPr>
        <p:grpSpPr>
          <a:xfrm>
            <a:off x="2773923" y="2011930"/>
            <a:ext cx="959671" cy="606877"/>
            <a:chOff x="8312539" y="881054"/>
            <a:chExt cx="3039767" cy="19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/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𝒁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10041C9-0886-D2B6-B4EF-9196756E4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39" y="2074860"/>
                  <a:ext cx="740301" cy="72857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/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𝒀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E020F95-1B71-CBA4-EF6B-89B23ED6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05" y="2121971"/>
                  <a:ext cx="740301" cy="728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007C31-5D9B-7424-1598-E54D97818CB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052840" y="2439147"/>
              <a:ext cx="15722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/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A4B0E0-01C9-5EB1-5696-BD9706FD7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502" y="881054"/>
                  <a:ext cx="740301" cy="728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9C9225B-A47C-E4BF-9BF2-B5F3B50F29E8}"/>
                </a:ext>
              </a:extLst>
            </p:cNvPr>
            <p:cNvCxnSpPr>
              <a:cxnSpLocks/>
              <a:stCxn id="31" idx="5"/>
              <a:endCxn id="29" idx="1"/>
            </p:cNvCxnSpPr>
            <p:nvPr/>
          </p:nvCxnSpPr>
          <p:spPr>
            <a:xfrm>
              <a:off x="10189388" y="1502930"/>
              <a:ext cx="531032" cy="7257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3733B5-754B-4137-130B-FEBA5E69CCB1}"/>
                </a:ext>
              </a:extLst>
            </p:cNvPr>
            <p:cNvCxnSpPr>
              <a:stCxn id="28" idx="7"/>
              <a:endCxn id="31" idx="3"/>
            </p:cNvCxnSpPr>
            <p:nvPr/>
          </p:nvCxnSpPr>
          <p:spPr>
            <a:xfrm flipV="1">
              <a:off x="8944425" y="1502930"/>
              <a:ext cx="721492" cy="678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48AB20-D040-D5F9-1654-CF3C0CCACB85}"/>
              </a:ext>
            </a:extLst>
          </p:cNvPr>
          <p:cNvGrpSpPr/>
          <p:nvPr/>
        </p:nvGrpSpPr>
        <p:grpSpPr>
          <a:xfrm>
            <a:off x="4369751" y="2171564"/>
            <a:ext cx="260826" cy="305117"/>
            <a:chOff x="3079750" y="2556774"/>
            <a:chExt cx="260826" cy="305117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8D9BDE4-4620-AE96-A077-D49662799F7E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F41D39-BDF2-74D7-538D-30DFDE526B2C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/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950B7C-A85E-D553-B31D-DFA330A51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57" y="1838109"/>
                <a:ext cx="1704614" cy="95451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/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76B3F4-735F-F480-822F-D6F62E0A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7278" y="2138832"/>
                <a:ext cx="48577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/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Construct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</a:rPr>
                  <a:t> of predictive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+mj-lt"/>
                </a:endParaRPr>
              </a:p>
              <a:p>
                <a:r>
                  <a:rPr lang="en-US" sz="1600" dirty="0">
                    <a:latin typeface="+mj-lt"/>
                  </a:rPr>
                  <a:t>Estimate mean counterfactual</a:t>
                </a:r>
                <a:endParaRPr lang="en-US" sz="1600" b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C7E8E-7452-CD1D-8F8D-C02262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82" y="1583251"/>
                <a:ext cx="3044931" cy="14642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EBCC7-F01F-D7B7-DE73-D9FE49F88FED}"/>
              </a:ext>
            </a:extLst>
          </p:cNvPr>
          <p:cNvGrpSpPr/>
          <p:nvPr/>
        </p:nvGrpSpPr>
        <p:grpSpPr>
          <a:xfrm>
            <a:off x="6391951" y="2201439"/>
            <a:ext cx="260826" cy="305117"/>
            <a:chOff x="3079750" y="2556774"/>
            <a:chExt cx="260826" cy="30511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CCABAA8-1E99-087E-D548-E324D6B07262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D57FCB3C-CE99-0EFB-5C2B-9BF9BC2897D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D584A3-45CC-57D1-F6CB-3D508ABCDB7C}"/>
              </a:ext>
            </a:extLst>
          </p:cNvPr>
          <p:cNvGrpSpPr/>
          <p:nvPr/>
        </p:nvGrpSpPr>
        <p:grpSpPr>
          <a:xfrm>
            <a:off x="9881055" y="2201439"/>
            <a:ext cx="260826" cy="305117"/>
            <a:chOff x="3079750" y="2556774"/>
            <a:chExt cx="260826" cy="30511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69E6F2F-73FF-DC33-1B4A-DBD2048BAA47}"/>
                </a:ext>
              </a:extLst>
            </p:cNvPr>
            <p:cNvSpPr/>
            <p:nvPr/>
          </p:nvSpPr>
          <p:spPr>
            <a:xfrm>
              <a:off x="3079750" y="2556774"/>
              <a:ext cx="260826" cy="3051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308B8628-E456-D200-2DFD-B1B4519F61FD}"/>
                </a:ext>
              </a:extLst>
            </p:cNvPr>
            <p:cNvSpPr txBox="1"/>
            <p:nvPr/>
          </p:nvSpPr>
          <p:spPr>
            <a:xfrm>
              <a:off x="3079750" y="2617797"/>
              <a:ext cx="182578" cy="183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/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7A0E5-0BDD-B987-ABC0-15398E4F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89" y="2171564"/>
                <a:ext cx="1437171" cy="374571"/>
              </a:xfrm>
              <a:prstGeom prst="roundRect">
                <a:avLst/>
              </a:prstGeom>
              <a:blipFill>
                <a:blip r:embed="rId13"/>
                <a:stretch>
                  <a:fillRect r="-12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3EA2B-6856-BE9F-0AEC-C6FED296DD60}"/>
              </a:ext>
            </a:extLst>
          </p:cNvPr>
          <p:cNvGrpSpPr/>
          <p:nvPr/>
        </p:nvGrpSpPr>
        <p:grpSpPr>
          <a:xfrm>
            <a:off x="10255268" y="4720119"/>
            <a:ext cx="1234350" cy="810042"/>
            <a:chOff x="8640452" y="2304312"/>
            <a:chExt cx="1234350" cy="810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DF2F-7633-1DBF-1E18-A1FC12BEBC55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3AD9CB5B-12D7-C4DB-B9A9-4ABCDC867CD3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Sensitivity Analysis</a:t>
              </a:r>
            </a:p>
          </p:txBody>
        </p:sp>
      </p:grpSp>
      <p:sp>
        <p:nvSpPr>
          <p:cNvPr id="34" name="Arrow: Bent 33">
            <a:extLst>
              <a:ext uri="{FF2B5EF4-FFF2-40B4-BE49-F238E27FC236}">
                <a16:creationId xmlns:a16="http://schemas.microsoft.com/office/drawing/2014/main" id="{78761C90-1384-550D-C2BC-DBB68AD9A024}"/>
              </a:ext>
            </a:extLst>
          </p:cNvPr>
          <p:cNvSpPr/>
          <p:nvPr/>
        </p:nvSpPr>
        <p:spPr>
          <a:xfrm flipH="1" flipV="1">
            <a:off x="7527092" y="5655285"/>
            <a:ext cx="3454351" cy="810043"/>
          </a:xfrm>
          <a:prstGeom prst="bentArrow">
            <a:avLst>
              <a:gd name="adj1" fmla="val 25000"/>
              <a:gd name="adj2" fmla="val 20462"/>
              <a:gd name="adj3" fmla="val 25000"/>
              <a:gd name="adj4" fmla="val 43750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505A71-5B49-D5D2-C796-BE80CF552180}"/>
              </a:ext>
            </a:extLst>
          </p:cNvPr>
          <p:cNvGrpSpPr/>
          <p:nvPr/>
        </p:nvGrpSpPr>
        <p:grpSpPr>
          <a:xfrm>
            <a:off x="3990561" y="5894156"/>
            <a:ext cx="1234350" cy="810042"/>
            <a:chOff x="8640452" y="2304312"/>
            <a:chExt cx="1234350" cy="810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61CD087-8B32-7AE0-6CC3-EC28ACDCBCFC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A33A71A2-C6A5-4FC8-3162-39FE0CE1D3A5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Adaptive Experiments</a:t>
              </a:r>
            </a:p>
          </p:txBody>
        </p:sp>
      </p:grpSp>
      <p:sp>
        <p:nvSpPr>
          <p:cNvPr id="38" name="Arrow: Bent 37">
            <a:extLst>
              <a:ext uri="{FF2B5EF4-FFF2-40B4-BE49-F238E27FC236}">
                <a16:creationId xmlns:a16="http://schemas.microsoft.com/office/drawing/2014/main" id="{E90D4701-1659-CEA2-E3A7-174C817C8C7E}"/>
              </a:ext>
            </a:extLst>
          </p:cNvPr>
          <p:cNvSpPr/>
          <p:nvPr/>
        </p:nvSpPr>
        <p:spPr>
          <a:xfrm rot="5400000" flipH="1" flipV="1">
            <a:off x="1865428" y="4385364"/>
            <a:ext cx="2215971" cy="1798986"/>
          </a:xfrm>
          <a:prstGeom prst="bentArrow">
            <a:avLst>
              <a:gd name="adj1" fmla="val 11781"/>
              <a:gd name="adj2" fmla="val 8550"/>
              <a:gd name="adj3" fmla="val 12807"/>
              <a:gd name="adj4" fmla="val 41977"/>
            </a:avLst>
          </a:prstGeom>
          <a:solidFill>
            <a:srgbClr val="B0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/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±(2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79918-4C88-D519-849A-8A7788A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45" y="5578195"/>
                <a:ext cx="1976740" cy="374571"/>
              </a:xfrm>
              <a:prstGeom prst="roundRect">
                <a:avLst/>
              </a:prstGeom>
              <a:blipFill>
                <a:blip r:embed="rId14"/>
                <a:stretch>
                  <a:fillRect b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40460C-BF70-D223-E339-035FDB7E8FFC}"/>
              </a:ext>
            </a:extLst>
          </p:cNvPr>
          <p:cNvGrpSpPr/>
          <p:nvPr/>
        </p:nvGrpSpPr>
        <p:grpSpPr>
          <a:xfrm>
            <a:off x="6256682" y="5876292"/>
            <a:ext cx="1234350" cy="810042"/>
            <a:chOff x="8640452" y="2304312"/>
            <a:chExt cx="1234350" cy="810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43BB655-E79C-9EDA-9E94-A5E3FD99EEC6}"/>
                </a:ext>
              </a:extLst>
            </p:cNvPr>
            <p:cNvSpPr/>
            <p:nvPr/>
          </p:nvSpPr>
          <p:spPr>
            <a:xfrm>
              <a:off x="8640452" y="2304312"/>
              <a:ext cx="1234350" cy="810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EFA58A91-527F-3085-9A80-E77383266F1A}"/>
                </a:ext>
              </a:extLst>
            </p:cNvPr>
            <p:cNvSpPr txBox="1"/>
            <p:nvPr/>
          </p:nvSpPr>
          <p:spPr>
            <a:xfrm>
              <a:off x="8664177" y="2328037"/>
              <a:ext cx="1186900" cy="762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Decision</a:t>
              </a:r>
              <a:endParaRPr lang="en-US" sz="15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</a:t>
              </a:r>
              <a:r>
                <a:rPr lang="en-US" sz="1500" kern="1200" dirty="0"/>
                <a:t>olicy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A8EDB7-25A4-5AD3-0E3F-C427210B93C8}"/>
              </a:ext>
            </a:extLst>
          </p:cNvPr>
          <p:cNvGrpSpPr/>
          <p:nvPr/>
        </p:nvGrpSpPr>
        <p:grpSpPr>
          <a:xfrm rot="5400000">
            <a:off x="5514117" y="5899623"/>
            <a:ext cx="371765" cy="763379"/>
            <a:chOff x="9107663" y="3274229"/>
            <a:chExt cx="306118" cy="261682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C3E73C-F7A7-CC93-4496-E0F9BED4FD10}"/>
                </a:ext>
              </a:extLst>
            </p:cNvPr>
            <p:cNvSpPr/>
            <p:nvPr/>
          </p:nvSpPr>
          <p:spPr>
            <a:xfrm rot="5400000">
              <a:off x="9129881" y="3252011"/>
              <a:ext cx="261682" cy="3061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B57606C6-BCD8-4EAE-8718-65A30B228B0F}"/>
                </a:ext>
              </a:extLst>
            </p:cNvPr>
            <p:cNvSpPr txBox="1"/>
            <p:nvPr/>
          </p:nvSpPr>
          <p:spPr>
            <a:xfrm rot="5400000">
              <a:off x="9169134" y="3273983"/>
              <a:ext cx="183177" cy="183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761513-9C71-DACF-2435-D634DC97BE37}"/>
              </a:ext>
            </a:extLst>
          </p:cNvPr>
          <p:cNvSpPr txBox="1"/>
          <p:nvPr/>
        </p:nvSpPr>
        <p:spPr>
          <a:xfrm>
            <a:off x="3059484" y="4486360"/>
            <a:ext cx="5510039" cy="340519"/>
          </a:xfrm>
          <a:prstGeom prst="wedgeRoundRectCallout">
            <a:avLst>
              <a:gd name="adj1" fmla="val 19377"/>
              <a:gd name="adj2" fmla="val 3568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Who should we treat?</a:t>
            </a:r>
          </a:p>
        </p:txBody>
      </p:sp>
    </p:spTree>
    <p:extLst>
      <p:ext uri="{BB962C8B-B14F-4D97-AF65-F5344CB8AC3E}">
        <p14:creationId xmlns:p14="http://schemas.microsoft.com/office/powerpoint/2010/main" val="3979744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BF63-B24B-830F-3B6E-68707182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via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One natural definition of groups is the “percentile groups of the CATE predictions”</a:t>
                </a:r>
              </a:p>
              <a:p>
                <a:r>
                  <a:rPr lang="en-US" dirty="0"/>
                  <a:t>For the top 25% of the CATE predictions based on the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the mean of model predictions, should match the out-of-sample GATE for that group</a:t>
                </a:r>
              </a:p>
              <a:p>
                <a:r>
                  <a:rPr lang="en-US" dirty="0"/>
                  <a:t>Consider a set of quantiles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(e.g. 0, 25, 50, 75)</a:t>
                </a:r>
              </a:p>
              <a:p>
                <a:r>
                  <a:rPr lang="en-US" dirty="0"/>
                  <a:t>Consider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the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groups defined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𝑞𝑢𝑎𝑛𝑡𝑖𝑙𝑒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𝐺𝐴𝑇𝐸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Calibration score: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CalScore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𝐺𝐴𝑇𝐸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Normalized calibration score: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CalScore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CalScore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𝑐𝑜𝑛𝑠𝑡𝑎𝑛𝑡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𝐶𝐴𝑇𝐸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754F0-EA31-AB35-D4FB-73130E343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 r="-348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811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7C895-DFD3-A6BD-ED52-10CC7C93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Testing for Heterogeneity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B483D-8918-8E7F-DE26-15D89C87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683988"/>
            <a:ext cx="4777381" cy="332027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F8067-5076-299B-1317-5C4E6CBEB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easily construct joint confidence intervals for all the GATEs</a:t>
                </a:r>
              </a:p>
              <a:p>
                <a:r>
                  <a:rPr lang="en-US" sz="2000" dirty="0"/>
                  <a:t>GATEs are the coefficients in the BLP of CATE using group one-hot-encoding as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,…, 1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We can use joint confidence intervals for BLP via the DR-Learner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If there was heterogeneity, then we should have that there are GATEs whose confidence intervals are non-overlapping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F8067-5076-299B-1317-5C4E6CBEB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  <a:blipFill>
                <a:blip r:embed="rId3"/>
                <a:stretch>
                  <a:fillRect l="-1004" t="-1601" r="-1562" b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921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809B8-4279-8AB2-4573-5BC8B080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Stratification Motivated Evaluation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If we were to “prioritize” into treatment based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200" dirty="0"/>
                  <a:t> with a target to treat around q-percent of population then what would be the GATE of the treated group</a:t>
                </a:r>
              </a:p>
              <a:p>
                <a:r>
                  <a:rPr lang="en-US" sz="2200" dirty="0"/>
                  <a:t>Consider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over training data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We can define the groups: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𝑞𝑢𝑎𝑛𝑡𝑖𝑙𝑒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Ideally,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/>
                  <a:t> should be always positive and increasing!</a:t>
                </a:r>
              </a:p>
              <a:p>
                <a:r>
                  <a:rPr lang="en-US" sz="2200" dirty="0"/>
                  <a:t>AUTOC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the area under the curve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3" y="2071316"/>
                <a:ext cx="6713552" cy="4119172"/>
              </a:xfrm>
              <a:blipFill>
                <a:blip r:embed="rId2"/>
                <a:stretch>
                  <a:fillRect l="-1090" t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501285F-BE6E-5152-4E81-63695C319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3708" b="-2"/>
          <a:stretch/>
        </p:blipFill>
        <p:spPr bwMode="auto">
          <a:xfrm>
            <a:off x="7286045" y="2198454"/>
            <a:ext cx="4718588" cy="361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809B8-4279-8AB2-4573-5BC8B080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Stratification Motivated Evaluation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A47A74-C2A6-5DBD-88BA-2F6D1A8E2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68" y="2440769"/>
            <a:ext cx="4684821" cy="348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6968176" cy="4119172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sz="2400" dirty="0"/>
                  <a:t>If we were “prioritize” into treatment based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with a target to treat around q-percent of the population then what would be the policy value we would get over treating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percentage at random</a:t>
                </a:r>
              </a:p>
              <a:p>
                <a:r>
                  <a:rPr lang="en-US" sz="2400" dirty="0"/>
                  <a:t>Consider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over the training data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We can define the group: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𝑞𝑢𝑎𝑛𝑡𝑖𝑙𝑒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𝐷𝑅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Ideally,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/>
                  <a:t> should be large positive for some values!</a:t>
                </a:r>
              </a:p>
              <a:p>
                <a:r>
                  <a:rPr lang="en-US" sz="2400" dirty="0"/>
                  <a:t>QINI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the area under the 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4A401-66CB-B564-B513-1BBE99A00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6968176" cy="4119172"/>
              </a:xfrm>
              <a:blipFill>
                <a:blip r:embed="rId3"/>
                <a:stretch>
                  <a:fillRect l="-1050" t="-2367" r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42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9A01-1DDB-B403-D66E-A68D4B25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C5D4-4916-5F0F-0015-1AD1B99A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Relaxing our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8EE84-327A-AB3E-A5E6-88F90619289B}"/>
              </a:ext>
            </a:extLst>
          </p:cNvPr>
          <p:cNvSpPr txBox="1"/>
          <p:nvPr/>
        </p:nvSpPr>
        <p:spPr>
          <a:xfrm>
            <a:off x="838200" y="1594553"/>
            <a:ext cx="10282767" cy="4826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1: Maybe estimate a simpler projection (e.g. analogue of BLP)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2: Confidence intervals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3: Simultaneous confidence bands for predictions of this simple projection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4: Estimation error rate for the true CATE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5: Confidence intervals for the prediction of a CATE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6: Simultaneous confidence bands for joint predictions of CATE 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7: Go after optimal simple treatment policies; give me a policy with value close to the best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8: Inference on value of candidate treatment policies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 9: Inference on value of optimal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/>
                </a:solidFill>
                <a:latin typeface="Calibri Light" panose="020F0302020204030204"/>
              </a:rPr>
              <a:t>Goal 10: Identify responder or heterogeneous sub-groups; policies with statistical significance;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75E06-F451-2088-62E0-C59563EC8D19}"/>
              </a:ext>
            </a:extLst>
          </p:cNvPr>
          <p:cNvSpPr txBox="1"/>
          <p:nvPr/>
        </p:nvSpPr>
        <p:spPr>
          <a:xfrm>
            <a:off x="9972526" y="1652588"/>
            <a:ext cx="2168675" cy="646986"/>
          </a:xfrm>
          <a:prstGeom prst="wedgeRoundRectCallout">
            <a:avLst>
              <a:gd name="adj1" fmla="val -69439"/>
              <a:gd name="adj2" fmla="val 23838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Linear Doubly Robust Learner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5D5FC-071F-FD9E-F231-E11B83ADEF17}"/>
              </a:ext>
            </a:extLst>
          </p:cNvPr>
          <p:cNvSpPr txBox="1"/>
          <p:nvPr/>
        </p:nvSpPr>
        <p:spPr>
          <a:xfrm>
            <a:off x="8830734" y="2655454"/>
            <a:ext cx="3306234" cy="1055608"/>
          </a:xfrm>
          <a:prstGeom prst="wedgeRoundRectCallout">
            <a:avLst>
              <a:gd name="adj1" fmla="val -138158"/>
              <a:gd name="adj2" fmla="val -19933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Meta-learner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approaches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S-Learner, T-Learner, X-Learner, R-Learner, DR-Learner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approaches: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TARNet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, CFR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Random Forest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Calibri Light" panose="020F0302020204030204"/>
              </a:rPr>
              <a:t> approaches: BART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B7C8543-7C07-158E-3B14-44684E70C9D7}"/>
              </a:ext>
            </a:extLst>
          </p:cNvPr>
          <p:cNvSpPr/>
          <p:nvPr/>
        </p:nvSpPr>
        <p:spPr>
          <a:xfrm flipH="1">
            <a:off x="9272509" y="1594553"/>
            <a:ext cx="243418" cy="1059543"/>
          </a:xfrm>
          <a:prstGeom prst="lef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016BF-3631-0CD1-84D1-7E4069469F00}"/>
              </a:ext>
            </a:extLst>
          </p:cNvPr>
          <p:cNvSpPr txBox="1"/>
          <p:nvPr/>
        </p:nvSpPr>
        <p:spPr>
          <a:xfrm>
            <a:off x="8830734" y="3845424"/>
            <a:ext cx="3306234" cy="1055608"/>
          </a:xfrm>
          <a:prstGeom prst="wedgeRoundRectCallout">
            <a:avLst>
              <a:gd name="adj1" fmla="val -98593"/>
              <a:gd name="adj2" fmla="val -89780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Modified (honest) ML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methods: Generalized Random Forest, Orthogonal Random Forest, Sub-sampled Nearest Neighbor Regression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8A351-6D6B-CE4F-9BAA-44E0FD70C077}"/>
              </a:ext>
            </a:extLst>
          </p:cNvPr>
          <p:cNvSpPr txBox="1"/>
          <p:nvPr/>
        </p:nvSpPr>
        <p:spPr>
          <a:xfrm>
            <a:off x="3255434" y="4083416"/>
            <a:ext cx="4961468" cy="681038"/>
          </a:xfrm>
          <a:prstGeom prst="wedgeRoundRectCallout">
            <a:avLst>
              <a:gd name="adj1" fmla="val -10131"/>
              <a:gd name="adj2" fmla="val -76302"/>
              <a:gd name="adj3" fmla="val 16667"/>
            </a:avLst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??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 Light" panose="020F0302020204030204"/>
              </a:rPr>
              <a:t>(only classical non-parametric statistic results on confidence bands of non-parametric functions)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DC7F4-ECEE-536E-5E07-8D01F6524AB1}"/>
              </a:ext>
            </a:extLst>
          </p:cNvPr>
          <p:cNvSpPr txBox="1"/>
          <p:nvPr/>
        </p:nvSpPr>
        <p:spPr>
          <a:xfrm>
            <a:off x="9780513" y="5205412"/>
            <a:ext cx="2168675" cy="646986"/>
          </a:xfrm>
          <a:prstGeom prst="wedgeRoundRectCallout">
            <a:avLst>
              <a:gd name="adj1" fmla="val -86422"/>
              <a:gd name="adj2" fmla="val -7365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Learning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0F796-E8DC-E66A-6793-7360047A5F55}"/>
              </a:ext>
            </a:extLst>
          </p:cNvPr>
          <p:cNvSpPr txBox="1"/>
          <p:nvPr/>
        </p:nvSpPr>
        <p:spPr>
          <a:xfrm>
            <a:off x="7295849" y="5358887"/>
            <a:ext cx="2168675" cy="646986"/>
          </a:xfrm>
          <a:prstGeom prst="wedgeRoundRectCallout">
            <a:avLst>
              <a:gd name="adj1" fmla="val -61045"/>
              <a:gd name="adj2" fmla="val -435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Doubly Robust Policy Evaluation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2488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154-9A35-2C1D-2229-06055BF2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788CC-7E1B-BDE5-8215-7A84DBCCC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9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ED9D-809E-6064-BBFC-E7DC077E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B3F64-467D-580F-9C5B-C11349D70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What if I have a candidate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on who to treat</a:t>
                </a:r>
              </a:p>
              <a:p>
                <a:r>
                  <a:rPr lang="en-US" dirty="0"/>
                  <a:t>The average policy effect is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Under conditional </a:t>
                </a:r>
                <a:r>
                  <a:rPr lang="en-US" dirty="0" err="1"/>
                  <a:t>ignorability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also measure performance via the doubly robust outcome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Also falls in the </a:t>
                </a:r>
                <a:r>
                  <a:rPr lang="en-US" dirty="0" err="1"/>
                  <a:t>Neyman</a:t>
                </a:r>
                <a:r>
                  <a:rPr lang="en-US" dirty="0"/>
                  <a:t> orthogonal moment estimation framework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easily construct confidence intervals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B3F64-467D-580F-9C5B-C11349D70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566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358-D08D-CB3B-6084-888DBD6A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E0BB8-2AFE-82B9-2DDD-848EB34C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optimize over a space of policies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on the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Regret: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Regret not impacted a lot by errors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Performance as if true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(assuming estimation rates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Maximizing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dirty="0"/>
                  <a:t> can be viewed as sample-weighted classification, with labels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sample weights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𝐷𝑅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Any classification method can be deployed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E0BB8-2AFE-82B9-2DDD-848EB34C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80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7D8-DD5C-C8BC-DD88-536A0862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Average Treatment Effects (CATE)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8E432-8F46-48E7-202F-708DEC87D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Heterogeneous Treatment Effects</a:t>
            </a:r>
          </a:p>
        </p:txBody>
      </p:sp>
    </p:spTree>
    <p:extLst>
      <p:ext uri="{BB962C8B-B14F-4D97-AF65-F5344CB8AC3E}">
        <p14:creationId xmlns:p14="http://schemas.microsoft.com/office/powerpoint/2010/main" val="385182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99E2-8EF3-0CB2-D453-53B8F1B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Average Treatment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6F63B-0D84-81C9-7822-C132C37A8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far, we mostly focused on understanding average treatment effects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This quantity is not informative of who to treat</a:t>
                </a:r>
              </a:p>
              <a:p>
                <a:r>
                  <a:rPr lang="en-US" dirty="0"/>
                  <a:t>At best we can use it to make a uniform decision for the population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everyone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do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otherwise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Such uniform policies can lead to severe adverse effects</a:t>
                </a:r>
              </a:p>
              <a:p>
                <a:r>
                  <a:rPr lang="en-US" dirty="0"/>
                  <a:t>Such uniform analyses can lead us to miss on “responder subgroups”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6F63B-0D84-81C9-7822-C132C37A8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9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B0EE-8DD9-8581-5EE4-9C3CF0FA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(Refined)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ACF1D-86C6-5C62-0D60-0876EC2187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understand who to treat, we need to learn how effect varies</a:t>
                </a:r>
              </a:p>
              <a:p>
                <a:r>
                  <a:rPr lang="en-US" dirty="0"/>
                  <a:t>Conditional Average Treatment Effect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Allows us to understand differences (heterogeneities) in the response to treatment for different parts of the population</a:t>
                </a:r>
              </a:p>
              <a:p>
                <a:r>
                  <a:rPr lang="en-US" dirty="0"/>
                  <a:t>We can deploy more refined “personalized” policies</a:t>
                </a:r>
              </a:p>
              <a:p>
                <a:r>
                  <a:rPr lang="en-US" dirty="0"/>
                  <a:t>For every person that comes, we observe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decide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else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do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treat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6ACF1D-86C6-5C62-0D60-0876EC218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27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2E3E8"/>
      </a:lt2>
      <a:accent1>
        <a:srgbClr val="AEA267"/>
      </a:accent1>
      <a:accent2>
        <a:srgbClr val="D39266"/>
      </a:accent2>
      <a:accent3>
        <a:srgbClr val="DB8283"/>
      </a:accent3>
      <a:accent4>
        <a:srgbClr val="D36694"/>
      </a:accent4>
      <a:accent5>
        <a:srgbClr val="DB82CD"/>
      </a:accent5>
      <a:accent6>
        <a:srgbClr val="B666D3"/>
      </a:accent6>
      <a:hlink>
        <a:srgbClr val="6976AE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13692</TotalTime>
  <Words>5259</Words>
  <Application>Microsoft Office PowerPoint</Application>
  <PresentationFormat>Widescreen</PresentationFormat>
  <Paragraphs>625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Calisto MT</vt:lpstr>
      <vt:lpstr>Cambria Math</vt:lpstr>
      <vt:lpstr>Georgia Pro Cond Light</vt:lpstr>
      <vt:lpstr>Speak Pro</vt:lpstr>
      <vt:lpstr>Wingdings 2</vt:lpstr>
      <vt:lpstr>Office Theme</vt:lpstr>
      <vt:lpstr>SlateVTI</vt:lpstr>
      <vt:lpstr>MS&amp;E 228: Heterogeneous Treatment Effects</vt:lpstr>
      <vt:lpstr>PowerPoint Presentation</vt:lpstr>
      <vt:lpstr>PowerPoint Presentation</vt:lpstr>
      <vt:lpstr>Goals for Today</vt:lpstr>
      <vt:lpstr>Causal Inference Pipeline</vt:lpstr>
      <vt:lpstr>Causal Inference Pipeline</vt:lpstr>
      <vt:lpstr>Conditional Average Treatment Effects (CATE)</vt:lpstr>
      <vt:lpstr>Problem with Average Treatment Effect</vt:lpstr>
      <vt:lpstr>Personalized (Refined) Policies</vt:lpstr>
      <vt:lpstr>The intrinsic hardness of CATE</vt:lpstr>
      <vt:lpstr>The intrinsic hardness of CATE</vt:lpstr>
      <vt:lpstr>Different Approaches to Relaxing our Goals</vt:lpstr>
      <vt:lpstr>Different Approaches to Relaxing our Goals</vt:lpstr>
      <vt:lpstr>Best Linear Projection of CATE</vt:lpstr>
      <vt:lpstr>Identification by Conditioning</vt:lpstr>
      <vt:lpstr>Identification with Propensity Scores</vt:lpstr>
      <vt:lpstr>Doubly Robust Identification</vt:lpstr>
      <vt:lpstr>From Identification to Estimation</vt:lpstr>
      <vt:lpstr>Blast from the Past: Best Prediction Rule</vt:lpstr>
      <vt:lpstr>Blast from the Past: Linear CEF</vt:lpstr>
      <vt:lpstr>From Identification to Estimation</vt:lpstr>
      <vt:lpstr>Doubly Robust Learning [Foster, Syrgkanis, ‘19 Orthogonal Statistical Learning]</vt:lpstr>
      <vt:lpstr>Blast from the Past: Best Linear Prediction (BLP) Problem</vt:lpstr>
      <vt:lpstr>From Identification to Estimation</vt:lpstr>
      <vt:lpstr>Normal Equations</vt:lpstr>
      <vt:lpstr>Asymptotic Normality</vt:lpstr>
      <vt:lpstr>Asymptotic Linearity</vt:lpstr>
      <vt:lpstr>Confidence Bands</vt:lpstr>
      <vt:lpstr>Confidence Bands</vt:lpstr>
      <vt:lpstr>Confidence Bands</vt:lpstr>
      <vt:lpstr>By Gaussian approximation, choose c as the 1-α quantile of the maximum entry in a gaussian vector drawn with covariance D^(-1/2) VD^(-1/2) D≔diag(V)=[■8(V_11&amp;0&amp;0@0&amp;⋱&amp;0@0&amp;0&amp;V_mm )]  For 95% confidence band, c slightly larger than 1.96</vt:lpstr>
      <vt:lpstr>Computationally Friendlier Version: Multiplier Bootstrap</vt:lpstr>
      <vt:lpstr>Different Approaches to Relaxing our Goals</vt:lpstr>
      <vt:lpstr>Non-Parametric Confidence Intervals</vt:lpstr>
      <vt:lpstr>Generalized Random Forest</vt:lpstr>
      <vt:lpstr>Generalized Random Forest</vt:lpstr>
      <vt:lpstr>GRF for CATE</vt:lpstr>
      <vt:lpstr>Different Approaches to Relaxing our Goals</vt:lpstr>
      <vt:lpstr>Meta-Learning Approaches for CATE</vt:lpstr>
      <vt:lpstr>Meta-Learning Idea</vt:lpstr>
      <vt:lpstr>Single Learner (S-Learner)</vt:lpstr>
      <vt:lpstr>Two Learner (T-Learner)</vt:lpstr>
      <vt:lpstr>Doubly Robust Learner (DR-Learner)</vt:lpstr>
      <vt:lpstr>Cross Learner (X-Learner)</vt:lpstr>
      <vt:lpstr>Cross Learner (X-Learner)</vt:lpstr>
      <vt:lpstr>X-Learner Kunzel et al, 2019</vt:lpstr>
      <vt:lpstr>Cross Learner (X-Learner) Meta Algorithm</vt:lpstr>
      <vt:lpstr>Residual Learner (R-Learner)</vt:lpstr>
      <vt:lpstr>Residual Learner (R-Learner)</vt:lpstr>
      <vt:lpstr>Residual Learner (R-Learner) Meta Algorithm</vt:lpstr>
      <vt:lpstr>Residual Learner (R-Learner)</vt:lpstr>
      <vt:lpstr>Residual Learner (R-Learner)</vt:lpstr>
      <vt:lpstr>Comparing Meta-Learners</vt:lpstr>
      <vt:lpstr>Model Selection and Evaluation</vt:lpstr>
      <vt:lpstr>Model Selection within Method</vt:lpstr>
      <vt:lpstr>Model Selection Across Methods</vt:lpstr>
      <vt:lpstr>Ensembling and Stacking</vt:lpstr>
      <vt:lpstr>Evaluation via Testing Approaches</vt:lpstr>
      <vt:lpstr>Validation via GATEs</vt:lpstr>
      <vt:lpstr>Validation via Calibration</vt:lpstr>
      <vt:lpstr>Testing for Heterogeneity</vt:lpstr>
      <vt:lpstr>Stratification Motivated Evaluation</vt:lpstr>
      <vt:lpstr>Stratification Motivated Evaluation</vt:lpstr>
      <vt:lpstr>Different Approaches to Relaxing our Goals</vt:lpstr>
      <vt:lpstr>Policy Learning</vt:lpstr>
      <vt:lpstr>Candidate Policy</vt:lpstr>
      <vt:lpstr>Policy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MS&amp;E 228: Inference in Linear Models</dc:title>
  <dc:creator>Vasilis Syrgkanis</dc:creator>
  <cp:lastModifiedBy>Vasilis Syrgkanis</cp:lastModifiedBy>
  <cp:revision>900</cp:revision>
  <dcterms:created xsi:type="dcterms:W3CDTF">2023-01-16T03:53:17Z</dcterms:created>
  <dcterms:modified xsi:type="dcterms:W3CDTF">2025-02-27T22:33:44Z</dcterms:modified>
</cp:coreProperties>
</file>